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9" r:id="rId2"/>
    <p:sldId id="333" r:id="rId3"/>
    <p:sldId id="334" r:id="rId4"/>
    <p:sldId id="280" r:id="rId5"/>
    <p:sldId id="281" r:id="rId6"/>
    <p:sldId id="282" r:id="rId7"/>
    <p:sldId id="283" r:id="rId8"/>
    <p:sldId id="284" r:id="rId9"/>
    <p:sldId id="285" r:id="rId10"/>
    <p:sldId id="286" r:id="rId11"/>
    <p:sldId id="287" r:id="rId12"/>
    <p:sldId id="288" r:id="rId13"/>
    <p:sldId id="289" r:id="rId14"/>
    <p:sldId id="290" r:id="rId15"/>
    <p:sldId id="310" r:id="rId16"/>
    <p:sldId id="311" r:id="rId17"/>
    <p:sldId id="312" r:id="rId18"/>
    <p:sldId id="313" r:id="rId19"/>
    <p:sldId id="314" r:id="rId20"/>
    <p:sldId id="315" r:id="rId21"/>
    <p:sldId id="316" r:id="rId22"/>
    <p:sldId id="317" r:id="rId23"/>
    <p:sldId id="318"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a:srgbClr val="00808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p:scale>
          <a:sx n="70" d="100"/>
          <a:sy n="70" d="100"/>
        </p:scale>
        <p:origin x="-1158" y="18"/>
      </p:cViewPr>
      <p:guideLst>
        <p:guide orient="horz" pos="2160"/>
        <p:guide pos="2880"/>
      </p:guideLst>
    </p:cSldViewPr>
  </p:slideViewPr>
  <p:notesTextViewPr>
    <p:cViewPr>
      <p:scale>
        <a:sx n="1" d="1"/>
        <a:sy n="1" d="1"/>
      </p:scale>
      <p:origin x="0" y="0"/>
    </p:cViewPr>
  </p:notesTextViewPr>
  <p:sorterViewPr>
    <p:cViewPr>
      <p:scale>
        <a:sx n="66" d="100"/>
        <a:sy n="66" d="100"/>
      </p:scale>
      <p:origin x="0" y="15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BEF12A-CC41-407C-94A0-C7C4EAD70D65}" type="datetimeFigureOut">
              <a:rPr lang="en-ZA" smtClean="0"/>
              <a:t>2017/01/10</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A5E78F-8362-4510-96B8-1F6035FA8B20}" type="slidenum">
              <a:rPr lang="en-ZA" smtClean="0"/>
              <a:t>‹#›</a:t>
            </a:fld>
            <a:endParaRPr lang="en-ZA"/>
          </a:p>
        </p:txBody>
      </p:sp>
    </p:spTree>
    <p:extLst>
      <p:ext uri="{BB962C8B-B14F-4D97-AF65-F5344CB8AC3E}">
        <p14:creationId xmlns:p14="http://schemas.microsoft.com/office/powerpoint/2010/main" val="4259370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rgosinc.com/images/doppler_sm_en.gif"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www.argosinc.com/images/orbites_en.gif" TargetMode="External"/><Relationship Id="rId4" Type="http://schemas.openxmlformats.org/officeDocument/2006/relationships/hyperlink" Target="http://www.argosinc.com/documents/sysdesc.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3C2B65AF-CC2E-4641-86A1-DC403A7E1E73}" type="slidenum">
              <a:rPr lang="en-ZA" smtClean="0"/>
              <a:t>1</a:t>
            </a:fld>
            <a:endParaRPr lang="en-ZA"/>
          </a:p>
        </p:txBody>
      </p:sp>
    </p:spTree>
    <p:extLst>
      <p:ext uri="{BB962C8B-B14F-4D97-AF65-F5344CB8AC3E}">
        <p14:creationId xmlns:p14="http://schemas.microsoft.com/office/powerpoint/2010/main" val="255012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3C2B65AF-CC2E-4641-86A1-DC403A7E1E73}" type="slidenum">
              <a:rPr lang="en-ZA" smtClean="0"/>
              <a:t>4</a:t>
            </a:fld>
            <a:endParaRPr lang="en-ZA"/>
          </a:p>
        </p:txBody>
      </p:sp>
    </p:spTree>
    <p:extLst>
      <p:ext uri="{BB962C8B-B14F-4D97-AF65-F5344CB8AC3E}">
        <p14:creationId xmlns:p14="http://schemas.microsoft.com/office/powerpoint/2010/main" val="255012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3C2B65AF-CC2E-4641-86A1-DC403A7E1E73}" type="slidenum">
              <a:rPr lang="en-ZA" smtClean="0"/>
              <a:t>15</a:t>
            </a:fld>
            <a:endParaRPr lang="en-ZA"/>
          </a:p>
        </p:txBody>
      </p:sp>
    </p:spTree>
    <p:extLst>
      <p:ext uri="{BB962C8B-B14F-4D97-AF65-F5344CB8AC3E}">
        <p14:creationId xmlns:p14="http://schemas.microsoft.com/office/powerpoint/2010/main" val="255012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459DBC4-0094-6545-95E6-E31A31731041}" type="slidenum">
              <a:rPr lang="de-DE"/>
              <a:pPr/>
              <a:t>25</a:t>
            </a:fld>
            <a:endParaRPr lang="de-DE"/>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85800" y="4343400"/>
            <a:ext cx="5486400" cy="4114800"/>
          </a:xfrm>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459DBC4-0094-6545-95E6-E31A31731041}" type="slidenum">
              <a:rPr lang="de-DE"/>
              <a:pPr/>
              <a:t>26</a:t>
            </a:fld>
            <a:endParaRPr lang="de-DE"/>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685800" y="4343400"/>
            <a:ext cx="5486400" cy="4114800"/>
          </a:xfrm>
          <a:noFill/>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000D0-E993-49C3-97F7-CAD14B9A1629}" type="slidenum">
              <a:rPr lang="en-US" altLang="en-US"/>
              <a:pPr/>
              <a:t>28</a:t>
            </a:fld>
            <a:endParaRPr lang="en-US" alt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pPr>
              <a:lnSpc>
                <a:spcPct val="80000"/>
              </a:lnSpc>
            </a:pPr>
            <a:r>
              <a:rPr lang="en-US" altLang="en-US" sz="1000"/>
              <a:t>Argos is a satellite-based location and data collection system dedicated to monitoring and protecting the environment.</a:t>
            </a:r>
            <a:r>
              <a:rPr lang="en-US" altLang="en-US" sz="1000">
                <a:hlinkClick r:id="rId3"/>
              </a:rPr>
              <a:t> </a:t>
            </a:r>
            <a:r>
              <a:rPr lang="en-US" altLang="en-US" sz="1000"/>
              <a:t/>
            </a:r>
            <a:br>
              <a:rPr lang="en-US" altLang="en-US" sz="1000"/>
            </a:br>
            <a:r>
              <a:rPr lang="en-US" altLang="en-US" sz="1000"/>
              <a:t/>
            </a:r>
            <a:br>
              <a:rPr lang="en-US" altLang="en-US" sz="1000"/>
            </a:br>
            <a:r>
              <a:rPr lang="en-US" altLang="en-US" sz="1000"/>
              <a:t>Argos lets you locate any platform equipped with a suitable transmitter, anywhere in the world, to within 150 to 1000 meters (using Doppler effect).  You can also collect data from sensors connected to the transmitter.  Over 10 thousand Argos transmitters are now operating around the world.</a:t>
            </a:r>
            <a:endParaRPr lang="en-US" altLang="en-US" sz="1000">
              <a:hlinkClick r:id="rId4"/>
            </a:endParaRPr>
          </a:p>
          <a:p>
            <a:pPr>
              <a:lnSpc>
                <a:spcPct val="80000"/>
              </a:lnSpc>
            </a:pPr>
            <a:endParaRPr lang="en-US" altLang="en-US" sz="1000"/>
          </a:p>
          <a:p>
            <a:pPr>
              <a:lnSpc>
                <a:spcPct val="80000"/>
              </a:lnSpc>
            </a:pPr>
            <a:r>
              <a:rPr lang="en-US" altLang="en-US" sz="1000"/>
              <a:t>The Argos system has been operational since 1978.  It was established under an agreement (Memorandum of Understanding) between the National Oceanic and Atmospheric Administration (NOAA, USA), the National Aeronautics and Space Administration (NASA, USA) and the French Space Agency (CNES).</a:t>
            </a:r>
          </a:p>
          <a:p>
            <a:pPr>
              <a:lnSpc>
                <a:spcPct val="80000"/>
              </a:lnSpc>
            </a:pPr>
            <a:r>
              <a:rPr lang="en-US" altLang="en-US" sz="1000"/>
              <a:t>Argos is operated and managed by Collecte, Localisation, Satellites (CLS), a CNES subsidiary in Toulouse, France and Service Argos, Inc., a CLS North American subsidiary, in Largo, Maryland, near Washington, DC, USA.</a:t>
            </a:r>
          </a:p>
          <a:p>
            <a:pPr>
              <a:lnSpc>
                <a:spcPct val="80000"/>
              </a:lnSpc>
            </a:pPr>
            <a:r>
              <a:rPr lang="en-US" altLang="en-US" sz="1000"/>
              <a:t>Argos is easy to use.  Your transmitter starts sending signals as soon as you switch it on.  The satellites collect the data and retransmit it to the Argos centers for processing.  Accessing your data is just as easy.  You can retrieve your results from anywhere in the world by public data networks, often within 20 minutes of transmission.</a:t>
            </a:r>
          </a:p>
          <a:p>
            <a:pPr>
              <a:lnSpc>
                <a:spcPct val="80000"/>
              </a:lnSpc>
            </a:pPr>
            <a:r>
              <a:rPr lang="en-US" altLang="en-US" sz="1000"/>
              <a:t/>
            </a:r>
            <a:br>
              <a:rPr lang="en-US" altLang="en-US" sz="1000"/>
            </a:br>
            <a:r>
              <a:rPr lang="en-US" altLang="en-US" sz="1000"/>
              <a:t>Another attractive feature of the Argos system is the small transmitters: </a:t>
            </a:r>
            <a:br>
              <a:rPr lang="en-US" altLang="en-US" sz="1000"/>
            </a:br>
            <a:r>
              <a:rPr lang="en-US" altLang="en-US" sz="1000"/>
              <a:t>-average daily power consumption is as low as a few milliamps, </a:t>
            </a:r>
            <a:br>
              <a:rPr lang="en-US" altLang="en-US" sz="1000"/>
            </a:br>
            <a:r>
              <a:rPr lang="en-US" altLang="en-US" sz="1000"/>
              <a:t>-miniaturized models can be as compact as a small matchbox, weighing as little as 15 g. </a:t>
            </a:r>
            <a:br>
              <a:rPr lang="en-US" altLang="en-US" sz="1000"/>
            </a:br>
            <a:endParaRPr lang="en-US" altLang="en-US" sz="1000"/>
          </a:p>
          <a:p>
            <a:pPr>
              <a:lnSpc>
                <a:spcPct val="80000"/>
              </a:lnSpc>
            </a:pPr>
            <a:r>
              <a:rPr lang="en-US" altLang="en-US" sz="1000"/>
              <a:t>These features mean that Argos can be used to track small animals, such as birds.</a:t>
            </a:r>
          </a:p>
          <a:p>
            <a:pPr>
              <a:lnSpc>
                <a:spcPct val="80000"/>
              </a:lnSpc>
            </a:pPr>
            <a:endParaRPr lang="en-US" altLang="en-US" sz="1000"/>
          </a:p>
          <a:p>
            <a:pPr>
              <a:lnSpc>
                <a:spcPct val="80000"/>
              </a:lnSpc>
            </a:pPr>
            <a:r>
              <a:rPr lang="en-US" altLang="en-US" sz="1000"/>
              <a:t>The Argos receivers are carried on-board NOAA series satellites. At least two satellites are simultaneously in service (currently 6 NOAA satellites are in service with Argos instruments) on polar, sun-synchronous, circular orbits at 850 km altitude, providing full global coverage. You also have the possibility to receive your data in real-time due to our network of Local User Terminals/Receivers.</a:t>
            </a:r>
            <a:r>
              <a:rPr lang="en-US" altLang="en-US" sz="1000">
                <a:hlinkClick r:id="rId5"/>
              </a:rPr>
              <a:t> </a:t>
            </a:r>
            <a:endParaRPr lang="en-US" altLang="en-US"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pitchFamily="18" charset="0"/>
              <a:ea typeface="ＭＳ Ｐゴシック" pitchFamily="34" charset="-128"/>
            </a:endParaRPr>
          </a:p>
        </p:txBody>
      </p:sp>
      <p:sp>
        <p:nvSpPr>
          <p:cNvPr id="4" name="Slide Number Placeholder 3"/>
          <p:cNvSpPr>
            <a:spLocks noGrp="1"/>
          </p:cNvSpPr>
          <p:nvPr>
            <p:ph type="sldNum" sz="quarter" idx="5"/>
          </p:nvPr>
        </p:nvSpPr>
        <p:spPr/>
        <p:txBody>
          <a:bodyPr/>
          <a:lstStyle/>
          <a:p>
            <a:pPr>
              <a:defRPr/>
            </a:pPr>
            <a:fld id="{B1CBB406-7617-44C3-B72F-3EAA90255DBC}" type="slidenum">
              <a:rPr lang="en-US" smtClean="0"/>
              <a:pPr>
                <a:defRPr/>
              </a:pPr>
              <a:t>33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pitchFamily="18" charset="0"/>
              <a:ea typeface="ＭＳ Ｐゴシック" pitchFamily="34" charset="-128"/>
            </a:endParaRPr>
          </a:p>
        </p:txBody>
      </p:sp>
      <p:sp>
        <p:nvSpPr>
          <p:cNvPr id="4" name="Slide Number Placeholder 3"/>
          <p:cNvSpPr>
            <a:spLocks noGrp="1"/>
          </p:cNvSpPr>
          <p:nvPr>
            <p:ph type="sldNum" sz="quarter" idx="5"/>
          </p:nvPr>
        </p:nvSpPr>
        <p:spPr/>
        <p:txBody>
          <a:bodyPr/>
          <a:lstStyle/>
          <a:p>
            <a:pPr>
              <a:defRPr/>
            </a:pPr>
            <a:fld id="{B1CBB406-7617-44C3-B72F-3EAA90255DBC}" type="slidenum">
              <a:rPr lang="en-US" smtClean="0"/>
              <a:pPr>
                <a:defRPr/>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B50BA0A1-D2C0-42AA-89AA-129A56864C11}" type="datetimeFigureOut">
              <a:rPr lang="en-ZA" smtClean="0"/>
              <a:t>2017/01/10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279716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B50BA0A1-D2C0-42AA-89AA-129A56864C11}" type="datetimeFigureOut">
              <a:rPr lang="en-ZA" smtClean="0"/>
              <a:t>2017/01/10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699389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B50BA0A1-D2C0-42AA-89AA-129A56864C11}" type="datetimeFigureOut">
              <a:rPr lang="en-ZA" smtClean="0"/>
              <a:t>2017/01/10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321911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5735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5735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79095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97648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B50BA0A1-D2C0-42AA-89AA-129A56864C11}" type="datetimeFigureOut">
              <a:rPr lang="en-ZA" smtClean="0"/>
              <a:t>2017/01/10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139828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0BA0A1-D2C0-42AA-89AA-129A56864C11}" type="datetimeFigureOut">
              <a:rPr lang="en-ZA" smtClean="0"/>
              <a:t>2017/01/10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41576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B50BA0A1-D2C0-42AA-89AA-129A56864C11}" type="datetimeFigureOut">
              <a:rPr lang="en-ZA" smtClean="0"/>
              <a:t>2017/01/10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224477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B50BA0A1-D2C0-42AA-89AA-129A56864C11}" type="datetimeFigureOut">
              <a:rPr lang="en-ZA" smtClean="0"/>
              <a:t>2017/01/10</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35101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B50BA0A1-D2C0-42AA-89AA-129A56864C11}" type="datetimeFigureOut">
              <a:rPr lang="en-ZA" smtClean="0"/>
              <a:t>2017/01/10</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3640245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BA0A1-D2C0-42AA-89AA-129A56864C11}" type="datetimeFigureOut">
              <a:rPr lang="en-ZA" smtClean="0"/>
              <a:t>2017/01/10</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346684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0BA0A1-D2C0-42AA-89AA-129A56864C11}" type="datetimeFigureOut">
              <a:rPr lang="en-ZA" smtClean="0"/>
              <a:t>2017/01/10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423939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0BA0A1-D2C0-42AA-89AA-129A56864C11}" type="datetimeFigureOut">
              <a:rPr lang="en-ZA" smtClean="0"/>
              <a:t>2017/01/10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7E4D18A-2552-4831-9147-C05A4B685EAC}" type="slidenum">
              <a:rPr lang="en-ZA" smtClean="0"/>
              <a:t>‹#›</a:t>
            </a:fld>
            <a:endParaRPr lang="en-ZA"/>
          </a:p>
        </p:txBody>
      </p:sp>
    </p:spTree>
    <p:extLst>
      <p:ext uri="{BB962C8B-B14F-4D97-AF65-F5344CB8AC3E}">
        <p14:creationId xmlns:p14="http://schemas.microsoft.com/office/powerpoint/2010/main" val="1952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BA0A1-D2C0-42AA-89AA-129A56864C11}" type="datetimeFigureOut">
              <a:rPr lang="en-ZA" smtClean="0"/>
              <a:t>2017/01/10</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4D18A-2552-4831-9147-C05A4B685EAC}" type="slidenum">
              <a:rPr lang="en-ZA" smtClean="0"/>
              <a:t>‹#›</a:t>
            </a:fld>
            <a:endParaRPr lang="en-ZA"/>
          </a:p>
        </p:txBody>
      </p:sp>
    </p:spTree>
    <p:extLst>
      <p:ext uri="{BB962C8B-B14F-4D97-AF65-F5344CB8AC3E}">
        <p14:creationId xmlns:p14="http://schemas.microsoft.com/office/powerpoint/2010/main" val="403694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argo.jcommops.org/map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nodc.noaa.gov/OC5/SELECT/dbsearch/dbsearch.htm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osmc.noaa.gov/Monitor/OSMC/OSMC.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608" y="0"/>
            <a:ext cx="10555763" cy="6858000"/>
          </a:xfrm>
          <a:prstGeom prst="rect">
            <a:avLst/>
          </a:prstGeom>
        </p:spPr>
      </p:pic>
      <p:sp>
        <p:nvSpPr>
          <p:cNvPr id="9" name="Title 1"/>
          <p:cNvSpPr>
            <a:spLocks noGrp="1"/>
          </p:cNvSpPr>
          <p:nvPr>
            <p:ph type="ctrTitle"/>
          </p:nvPr>
        </p:nvSpPr>
        <p:spPr>
          <a:xfrm>
            <a:off x="-35886" y="1772816"/>
            <a:ext cx="9180512" cy="2016224"/>
          </a:xfrm>
        </p:spPr>
        <p:txBody>
          <a:bodyPr>
            <a:normAutofit/>
          </a:bodyPr>
          <a:lstStyle/>
          <a:p>
            <a:r>
              <a:rPr lang="en-US" b="1" dirty="0" smtClean="0">
                <a:solidFill>
                  <a:schemeClr val="bg1"/>
                </a:solidFill>
              </a:rPr>
              <a:t>Robots </a:t>
            </a:r>
            <a:r>
              <a:rPr lang="en-US" b="1" dirty="0" smtClean="0">
                <a:solidFill>
                  <a:schemeClr val="bg1"/>
                </a:solidFill>
              </a:rPr>
              <a:t>in the oceans</a:t>
            </a:r>
            <a:br>
              <a:rPr lang="en-US" b="1" dirty="0" smtClean="0">
                <a:solidFill>
                  <a:schemeClr val="bg1"/>
                </a:solidFill>
              </a:rPr>
            </a:br>
            <a:endParaRPr lang="en-US" b="1" dirty="0">
              <a:solidFill>
                <a:schemeClr val="bg1"/>
              </a:solidFill>
            </a:endParaRPr>
          </a:p>
        </p:txBody>
      </p:sp>
    </p:spTree>
    <p:extLst>
      <p:ext uri="{BB962C8B-B14F-4D97-AF65-F5344CB8AC3E}">
        <p14:creationId xmlns:p14="http://schemas.microsoft.com/office/powerpoint/2010/main" val="2069906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a:t>8</a:t>
            </a:r>
            <a:r>
              <a:rPr lang="en-ZA" sz="1100" dirty="0" smtClean="0"/>
              <a:t>.</a:t>
            </a:r>
            <a:endParaRPr lang="en-ZA" sz="1100" dirty="0"/>
          </a:p>
        </p:txBody>
      </p:sp>
      <p:sp>
        <p:nvSpPr>
          <p:cNvPr id="12" name="TextBox 11"/>
          <p:cNvSpPr txBox="1"/>
          <p:nvPr/>
        </p:nvSpPr>
        <p:spPr>
          <a:xfrm>
            <a:off x="508741" y="908720"/>
            <a:ext cx="4032448" cy="1200329"/>
          </a:xfrm>
          <a:prstGeom prst="rect">
            <a:avLst/>
          </a:prstGeom>
          <a:noFill/>
        </p:spPr>
        <p:txBody>
          <a:bodyPr wrap="square" rtlCol="0">
            <a:spAutoFit/>
          </a:bodyPr>
          <a:lstStyle/>
          <a:p>
            <a:r>
              <a:rPr lang="en-ZA" b="1" dirty="0" smtClean="0">
                <a:solidFill>
                  <a:schemeClr val="accent1"/>
                </a:solidFill>
              </a:rPr>
              <a:t>2. How does it work ?</a:t>
            </a:r>
          </a:p>
          <a:p>
            <a:endParaRPr lang="en-US" dirty="0" smtClean="0"/>
          </a:p>
          <a:p>
            <a:pPr marL="1257300" lvl="2" indent="-342900">
              <a:buAutoNum type="arabicPeriod"/>
            </a:pPr>
            <a:endParaRPr lang="en-ZA" b="1" dirty="0" smtClean="0">
              <a:solidFill>
                <a:schemeClr val="accent1"/>
              </a:solidFill>
            </a:endParaRPr>
          </a:p>
          <a:p>
            <a:endParaRPr lang="en-ZA" dirty="0"/>
          </a:p>
        </p:txBody>
      </p:sp>
      <p:pic>
        <p:nvPicPr>
          <p:cNvPr id="24" name="Content Placeholder 5" descr="download.gif"/>
          <p:cNvPicPr>
            <a:picLocks noGrp="1" noChangeAspect="1"/>
          </p:cNvPicPr>
          <p:nvPr>
            <p:ph idx="1"/>
          </p:nvPr>
        </p:nvPicPr>
        <p:blipFill rotWithShape="1">
          <a:blip r:embed="rId2" cstate="print"/>
          <a:srcRect t="8127" b="6250"/>
          <a:stretch/>
        </p:blipFill>
        <p:spPr>
          <a:xfrm>
            <a:off x="0" y="2832100"/>
            <a:ext cx="7052786" cy="4025900"/>
          </a:xfrm>
        </p:spPr>
      </p:pic>
      <p:pic>
        <p:nvPicPr>
          <p:cNvPr id="27" name="Picture 4" descr="operation_park_profile"/>
          <p:cNvPicPr>
            <a:picLocks noChangeAspect="1" noChangeArrowheads="1"/>
          </p:cNvPicPr>
          <p:nvPr/>
        </p:nvPicPr>
        <p:blipFill>
          <a:blip r:embed="rId3" cstate="print"/>
          <a:srcRect/>
          <a:stretch>
            <a:fillRect/>
          </a:stretch>
        </p:blipFill>
        <p:spPr>
          <a:xfrm>
            <a:off x="5262624" y="653196"/>
            <a:ext cx="3881376" cy="2911706"/>
          </a:xfrm>
          <a:prstGeom prst="rect">
            <a:avLst/>
          </a:prstGeom>
          <a:noFill/>
        </p:spPr>
      </p:pic>
      <p:sp>
        <p:nvSpPr>
          <p:cNvPr id="28" name="Oval 27"/>
          <p:cNvSpPr/>
          <p:nvPr/>
        </p:nvSpPr>
        <p:spPr>
          <a:xfrm>
            <a:off x="5562600" y="2430452"/>
            <a:ext cx="658881" cy="49292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03312" y="3071978"/>
            <a:ext cx="658881" cy="49292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4139208" y="5589240"/>
            <a:ext cx="792832" cy="432048"/>
          </a:xfrm>
          <a:prstGeom prst="straightConnector1">
            <a:avLst/>
          </a:prstGeom>
          <a:ln w="19050">
            <a:solidFill>
              <a:schemeClr val="accent6"/>
            </a:solidFill>
            <a:tailEnd type="arrow"/>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p:nvPr/>
        </p:nvCxnSpPr>
        <p:spPr>
          <a:xfrm flipV="1">
            <a:off x="6984268" y="3615950"/>
            <a:ext cx="396044" cy="2405338"/>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6096000"/>
            <a:ext cx="8007424" cy="646331"/>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solidFill>
                  <a:schemeClr val="tx1"/>
                </a:solidFill>
              </a:rPr>
              <a:t>A core aim of ARGO was to keep data records consistent hence the 2000m is the predominant profiling depth.</a:t>
            </a:r>
            <a:endParaRPr lang="en-US" dirty="0">
              <a:solidFill>
                <a:schemeClr val="tx1"/>
              </a:solidFill>
            </a:endParaRPr>
          </a:p>
        </p:txBody>
      </p:sp>
    </p:spTree>
    <p:extLst>
      <p:ext uri="{BB962C8B-B14F-4D97-AF65-F5344CB8AC3E}">
        <p14:creationId xmlns:p14="http://schemas.microsoft.com/office/powerpoint/2010/main" val="2179750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a:t>9</a:t>
            </a:r>
            <a:r>
              <a:rPr lang="en-ZA" sz="1100" dirty="0" smtClean="0"/>
              <a:t>.</a:t>
            </a:r>
            <a:endParaRPr lang="en-ZA" sz="1100" dirty="0"/>
          </a:p>
        </p:txBody>
      </p:sp>
      <p:sp>
        <p:nvSpPr>
          <p:cNvPr id="12" name="TextBox 11"/>
          <p:cNvSpPr txBox="1"/>
          <p:nvPr/>
        </p:nvSpPr>
        <p:spPr>
          <a:xfrm>
            <a:off x="508741" y="908720"/>
            <a:ext cx="4032448" cy="923330"/>
          </a:xfrm>
          <a:prstGeom prst="rect">
            <a:avLst/>
          </a:prstGeom>
          <a:noFill/>
        </p:spPr>
        <p:txBody>
          <a:bodyPr wrap="square" rtlCol="0">
            <a:spAutoFit/>
          </a:bodyPr>
          <a:lstStyle/>
          <a:p>
            <a:r>
              <a:rPr lang="en-ZA" b="1" dirty="0">
                <a:solidFill>
                  <a:schemeClr val="accent1"/>
                </a:solidFill>
              </a:rPr>
              <a:t>3</a:t>
            </a:r>
            <a:r>
              <a:rPr lang="en-ZA" b="1" dirty="0" smtClean="0">
                <a:solidFill>
                  <a:schemeClr val="accent1"/>
                </a:solidFill>
              </a:rPr>
              <a:t>. Pros &amp; </a:t>
            </a:r>
            <a:r>
              <a:rPr lang="en-ZA" b="1" dirty="0" err="1" smtClean="0">
                <a:solidFill>
                  <a:schemeClr val="accent1"/>
                </a:solidFill>
              </a:rPr>
              <a:t>Couns</a:t>
            </a:r>
            <a:r>
              <a:rPr lang="en-ZA" b="1" dirty="0" smtClean="0">
                <a:solidFill>
                  <a:schemeClr val="accent1"/>
                </a:solidFill>
              </a:rPr>
              <a:t> !</a:t>
            </a:r>
            <a:endParaRPr lang="en-US" dirty="0" smtClean="0"/>
          </a:p>
          <a:p>
            <a:pPr marL="342900" indent="-342900">
              <a:buAutoNum type="arabicPeriod"/>
            </a:pPr>
            <a:endParaRPr lang="en-ZA" b="1" dirty="0" smtClean="0">
              <a:solidFill>
                <a:schemeClr val="accent1"/>
              </a:solidFill>
            </a:endParaRPr>
          </a:p>
          <a:p>
            <a:endParaRPr lang="en-ZA" dirty="0"/>
          </a:p>
        </p:txBody>
      </p:sp>
      <p:sp>
        <p:nvSpPr>
          <p:cNvPr id="3" name="TextBox 2"/>
          <p:cNvSpPr txBox="1"/>
          <p:nvPr/>
        </p:nvSpPr>
        <p:spPr>
          <a:xfrm>
            <a:off x="529631" y="1408847"/>
            <a:ext cx="3394297" cy="5078313"/>
          </a:xfrm>
          <a:prstGeom prst="rect">
            <a:avLst/>
          </a:prstGeom>
          <a:noFill/>
        </p:spPr>
        <p:txBody>
          <a:bodyPr wrap="square" rtlCol="0">
            <a:spAutoFit/>
          </a:bodyPr>
          <a:lstStyle/>
          <a:p>
            <a:r>
              <a:rPr lang="en-ZA" b="1" u="sng" dirty="0" smtClean="0"/>
              <a:t>ADVANTAGES</a:t>
            </a:r>
          </a:p>
          <a:p>
            <a:endParaRPr lang="en-ZA" dirty="0"/>
          </a:p>
          <a:p>
            <a:r>
              <a:rPr lang="en-ZA" sz="1600" dirty="0" smtClean="0"/>
              <a:t>Float are easy to deploy, they can conduct long-lived missions and they acquire and communicate data to researchers throughout the world without the direct involvement of ships or people.</a:t>
            </a:r>
          </a:p>
          <a:p>
            <a:endParaRPr lang="en-ZA" sz="1600" dirty="0" smtClean="0"/>
          </a:p>
          <a:p>
            <a:r>
              <a:rPr lang="en-ZA" sz="1600" dirty="0" smtClean="0"/>
              <a:t>New designs include oxygen, bio-optic sensors.</a:t>
            </a:r>
          </a:p>
          <a:p>
            <a:endParaRPr lang="en-ZA" sz="1600" dirty="0" smtClean="0"/>
          </a:p>
          <a:p>
            <a:r>
              <a:rPr lang="en-ZA" sz="1600" dirty="0" smtClean="0"/>
              <a:t>They are truly Robots in the Ocean !</a:t>
            </a:r>
          </a:p>
          <a:p>
            <a:r>
              <a:rPr lang="en-ZA" sz="1600" dirty="0" smtClean="0"/>
              <a:t>Improve ocean models, ocean forecasting.</a:t>
            </a:r>
          </a:p>
          <a:p>
            <a:endParaRPr lang="en-ZA" sz="1600" dirty="0" smtClean="0"/>
          </a:p>
          <a:p>
            <a:r>
              <a:rPr lang="en-ZA" sz="1600" dirty="0" smtClean="0"/>
              <a:t>Incorporated into WOD13 and </a:t>
            </a:r>
            <a:r>
              <a:rPr lang="en-ZA" sz="1600" dirty="0" err="1" smtClean="0"/>
              <a:t>Levitus</a:t>
            </a:r>
            <a:endParaRPr lang="en-ZA" sz="1600" dirty="0" smtClean="0"/>
          </a:p>
          <a:p>
            <a:endParaRPr lang="en-ZA" sz="1600" dirty="0" smtClean="0"/>
          </a:p>
          <a:p>
            <a:r>
              <a:rPr lang="en-ZA" sz="1600" dirty="0" smtClean="0"/>
              <a:t>Cheap compared to cruises ! And freely available.</a:t>
            </a:r>
            <a:endParaRPr lang="en-ZA" sz="1600" dirty="0"/>
          </a:p>
        </p:txBody>
      </p:sp>
      <p:sp>
        <p:nvSpPr>
          <p:cNvPr id="15" name="TextBox 14"/>
          <p:cNvSpPr txBox="1"/>
          <p:nvPr/>
        </p:nvSpPr>
        <p:spPr>
          <a:xfrm>
            <a:off x="5148064" y="1408847"/>
            <a:ext cx="3394297" cy="3354765"/>
          </a:xfrm>
          <a:prstGeom prst="rect">
            <a:avLst/>
          </a:prstGeom>
          <a:noFill/>
        </p:spPr>
        <p:txBody>
          <a:bodyPr wrap="square" rtlCol="0">
            <a:spAutoFit/>
          </a:bodyPr>
          <a:lstStyle/>
          <a:p>
            <a:r>
              <a:rPr lang="en-ZA" b="1" u="sng" dirty="0" smtClean="0"/>
              <a:t>LIMITATIONS</a:t>
            </a:r>
          </a:p>
          <a:p>
            <a:endParaRPr lang="en-ZA" dirty="0"/>
          </a:p>
          <a:p>
            <a:r>
              <a:rPr lang="en-ZA" sz="1600" dirty="0" smtClean="0"/>
              <a:t>Data sets recorded by floats can contain small gaps.</a:t>
            </a:r>
          </a:p>
          <a:p>
            <a:endParaRPr lang="en-ZA" sz="1600" dirty="0" smtClean="0"/>
          </a:p>
          <a:p>
            <a:r>
              <a:rPr lang="en-ZA" sz="1600" dirty="0" smtClean="0"/>
              <a:t>No control of where they go.</a:t>
            </a:r>
          </a:p>
          <a:p>
            <a:endParaRPr lang="en-ZA" sz="1600" dirty="0" smtClean="0"/>
          </a:p>
          <a:p>
            <a:r>
              <a:rPr lang="en-ZA" sz="1600" dirty="0" smtClean="0"/>
              <a:t>They are truly Robots in the Ocean !</a:t>
            </a:r>
          </a:p>
          <a:p>
            <a:endParaRPr lang="en-ZA" sz="1600" dirty="0" smtClean="0"/>
          </a:p>
          <a:p>
            <a:r>
              <a:rPr lang="en-ZA" sz="1600" dirty="0" smtClean="0"/>
              <a:t>Data only collected on the ascending cast.</a:t>
            </a:r>
          </a:p>
          <a:p>
            <a:endParaRPr lang="en-ZA" sz="1600" dirty="0" smtClean="0"/>
          </a:p>
          <a:p>
            <a:r>
              <a:rPr lang="en-ZA" sz="1600" dirty="0" smtClean="0"/>
              <a:t>Not always easy to get the data.</a:t>
            </a:r>
            <a:endParaRPr lang="en-ZA" sz="1600" dirty="0"/>
          </a:p>
        </p:txBody>
      </p:sp>
      <p:cxnSp>
        <p:nvCxnSpPr>
          <p:cNvPr id="6" name="Straight Connector 5"/>
          <p:cNvCxnSpPr/>
          <p:nvPr/>
        </p:nvCxnSpPr>
        <p:spPr>
          <a:xfrm>
            <a:off x="4572000" y="1268760"/>
            <a:ext cx="0" cy="5589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65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B</a:t>
            </a:r>
            <a:r>
              <a:rPr lang="en-US" sz="2400" b="1" dirty="0" smtClean="0"/>
              <a:t>/ The Argo Network</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descr="wr (2).gif"/>
          <p:cNvPicPr>
            <a:picLocks noChangeAspect="1"/>
          </p:cNvPicPr>
          <p:nvPr/>
        </p:nvPicPr>
        <p:blipFill rotWithShape="1">
          <a:blip r:embed="rId2" cstate="print"/>
          <a:srcRect b="15896"/>
          <a:stretch/>
        </p:blipFill>
        <p:spPr>
          <a:xfrm>
            <a:off x="4716016" y="720306"/>
            <a:ext cx="3895255" cy="1935455"/>
          </a:xfrm>
          <a:prstGeom prst="rect">
            <a:avLst/>
          </a:prstGeom>
        </p:spPr>
      </p:pic>
      <p:pic>
        <p:nvPicPr>
          <p:cNvPr id="16" name="Picture 15" descr="Argo2003-2006"/>
          <p:cNvPicPr>
            <a:picLocks noChangeAspect="1" noChangeArrowheads="1"/>
          </p:cNvPicPr>
          <p:nvPr/>
        </p:nvPicPr>
        <p:blipFill>
          <a:blip r:embed="rId3" cstate="print"/>
          <a:srcRect/>
          <a:stretch>
            <a:fillRect/>
          </a:stretch>
        </p:blipFill>
        <p:spPr bwMode="auto">
          <a:xfrm>
            <a:off x="820761" y="2776869"/>
            <a:ext cx="7790509" cy="3870909"/>
          </a:xfrm>
          <a:prstGeom prst="rect">
            <a:avLst/>
          </a:prstGeom>
          <a:noFill/>
          <a:ln w="9525">
            <a:noFill/>
            <a:miter lim="800000"/>
            <a:headEnd/>
            <a:tailEnd/>
          </a:ln>
        </p:spPr>
      </p:pic>
      <p:sp>
        <p:nvSpPr>
          <p:cNvPr id="25" name="Oval 24"/>
          <p:cNvSpPr/>
          <p:nvPr/>
        </p:nvSpPr>
        <p:spPr>
          <a:xfrm>
            <a:off x="8719772"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10.</a:t>
            </a:r>
            <a:endParaRPr lang="en-ZA" sz="1100" dirty="0"/>
          </a:p>
        </p:txBody>
      </p:sp>
      <p:sp>
        <p:nvSpPr>
          <p:cNvPr id="2" name="TextBox 1"/>
          <p:cNvSpPr txBox="1"/>
          <p:nvPr/>
        </p:nvSpPr>
        <p:spPr>
          <a:xfrm>
            <a:off x="4706639" y="731026"/>
            <a:ext cx="1224136" cy="276999"/>
          </a:xfrm>
          <a:prstGeom prst="rect">
            <a:avLst/>
          </a:prstGeom>
          <a:noFill/>
        </p:spPr>
        <p:txBody>
          <a:bodyPr wrap="square" rtlCol="0">
            <a:spAutoFit/>
          </a:bodyPr>
          <a:lstStyle/>
          <a:p>
            <a:r>
              <a:rPr lang="en-ZA" sz="1200" b="1" dirty="0" smtClean="0"/>
              <a:t>2000</a:t>
            </a:r>
            <a:endParaRPr lang="en-ZA" sz="1200" b="1" dirty="0"/>
          </a:p>
        </p:txBody>
      </p:sp>
      <p:sp>
        <p:nvSpPr>
          <p:cNvPr id="3" name="Rectangle 2"/>
          <p:cNvSpPr/>
          <p:nvPr/>
        </p:nvSpPr>
        <p:spPr>
          <a:xfrm>
            <a:off x="810641" y="1008025"/>
            <a:ext cx="3475359" cy="1200329"/>
          </a:xfrm>
          <a:prstGeom prst="rect">
            <a:avLst/>
          </a:prstGeom>
        </p:spPr>
        <p:txBody>
          <a:bodyPr wrap="square">
            <a:spAutoFit/>
          </a:bodyPr>
          <a:lstStyle/>
          <a:p>
            <a:pPr algn="just">
              <a:spcBef>
                <a:spcPct val="50000"/>
              </a:spcBef>
              <a:defRPr/>
            </a:pPr>
            <a:r>
              <a:rPr lang="en-US" dirty="0">
                <a:ea typeface="ＭＳ Ｐゴシック" pitchFamily="1" charset="-128"/>
              </a:rPr>
              <a:t>The Argo network has achieved its initial </a:t>
            </a:r>
            <a:r>
              <a:rPr lang="en-US" dirty="0" smtClean="0">
                <a:ea typeface="ＭＳ Ｐゴシック" pitchFamily="1" charset="-128"/>
              </a:rPr>
              <a:t>target. Improving</a:t>
            </a:r>
            <a:r>
              <a:rPr lang="en-US" dirty="0">
                <a:ea typeface="ＭＳ Ｐゴシック" pitchFamily="1" charset="-128"/>
              </a:rPr>
              <a:t>, sustaining and maintaining it remains a </a:t>
            </a:r>
            <a:r>
              <a:rPr lang="en-US" dirty="0" smtClean="0">
                <a:ea typeface="ＭＳ Ｐゴシック" pitchFamily="1" charset="-128"/>
              </a:rPr>
              <a:t>challenge.</a:t>
            </a:r>
            <a:endParaRPr lang="en-US" dirty="0">
              <a:ea typeface="ＭＳ Ｐゴシック" pitchFamily="1" charset="-128"/>
            </a:endParaRPr>
          </a:p>
        </p:txBody>
      </p:sp>
    </p:spTree>
    <p:extLst>
      <p:ext uri="{BB962C8B-B14F-4D97-AF65-F5344CB8AC3E}">
        <p14:creationId xmlns:p14="http://schemas.microsoft.com/office/powerpoint/2010/main" val="1734301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B</a:t>
            </a:r>
            <a:r>
              <a:rPr lang="en-US" sz="2400" b="1" dirty="0" smtClean="0"/>
              <a:t>/ The Argo Network</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980728"/>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0508" y="764704"/>
            <a:ext cx="5181612" cy="2585323"/>
          </a:xfrm>
          <a:prstGeom prst="rect">
            <a:avLst/>
          </a:prstGeom>
          <a:noFill/>
        </p:spPr>
        <p:txBody>
          <a:bodyPr wrap="square" rtlCol="0">
            <a:spAutoFit/>
          </a:bodyPr>
          <a:lstStyle/>
          <a:p>
            <a:r>
              <a:rPr lang="en-ZA" dirty="0" smtClean="0"/>
              <a:t>In </a:t>
            </a:r>
            <a:r>
              <a:rPr lang="en-ZA" b="1" dirty="0" smtClean="0"/>
              <a:t>December 2013</a:t>
            </a:r>
            <a:r>
              <a:rPr lang="en-ZA" dirty="0" smtClean="0"/>
              <a:t>, on the 3611 floats:</a:t>
            </a:r>
          </a:p>
          <a:p>
            <a:r>
              <a:rPr lang="en-ZA" dirty="0" smtClean="0"/>
              <a:t>	- 2020 United States </a:t>
            </a:r>
            <a:r>
              <a:rPr lang="en-ZA" sz="1600" dirty="0" smtClean="0"/>
              <a:t>(Green)</a:t>
            </a:r>
          </a:p>
          <a:p>
            <a:pPr marL="0" lvl="2"/>
            <a:r>
              <a:rPr lang="en-ZA" dirty="0" smtClean="0"/>
              <a:t>	- </a:t>
            </a:r>
            <a:r>
              <a:rPr lang="en-ZA" dirty="0"/>
              <a:t>383 Australia </a:t>
            </a:r>
            <a:r>
              <a:rPr lang="en-ZA" sz="1600" dirty="0"/>
              <a:t>(Pink</a:t>
            </a:r>
            <a:r>
              <a:rPr lang="en-ZA" sz="1600" dirty="0" smtClean="0"/>
              <a:t>)</a:t>
            </a:r>
          </a:p>
          <a:p>
            <a:pPr lvl="2"/>
            <a:r>
              <a:rPr lang="en-ZA" dirty="0" smtClean="0"/>
              <a:t>- 81 France </a:t>
            </a:r>
            <a:r>
              <a:rPr lang="en-ZA" sz="1600" dirty="0" smtClean="0"/>
              <a:t>(Yellow)</a:t>
            </a:r>
          </a:p>
          <a:p>
            <a:pPr lvl="2"/>
            <a:r>
              <a:rPr lang="en-ZA" dirty="0" smtClean="0"/>
              <a:t>- (South Africa 2)</a:t>
            </a:r>
          </a:p>
          <a:p>
            <a:endParaRPr lang="en-ZA" dirty="0"/>
          </a:p>
          <a:p>
            <a:endParaRPr lang="en-US" dirty="0" smtClean="0"/>
          </a:p>
          <a:p>
            <a:pPr marL="342900" indent="-342900">
              <a:buAutoNum type="arabicPeriod"/>
            </a:pPr>
            <a:endParaRPr lang="en-ZA" b="1" dirty="0" smtClean="0">
              <a:solidFill>
                <a:schemeClr val="accent1"/>
              </a:solidFill>
            </a:endParaRPr>
          </a:p>
          <a:p>
            <a:endParaRPr lang="en-ZA" dirty="0"/>
          </a:p>
        </p:txBody>
      </p:sp>
      <p:sp>
        <p:nvSpPr>
          <p:cNvPr id="25" name="Oval 24"/>
          <p:cNvSpPr/>
          <p:nvPr/>
        </p:nvSpPr>
        <p:spPr>
          <a:xfrm>
            <a:off x="8719772"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11.</a:t>
            </a:r>
            <a:endParaRPr lang="en-ZA" sz="11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166" t="14762" r="14167" b="23015"/>
          <a:stretch/>
        </p:blipFill>
        <p:spPr>
          <a:xfrm>
            <a:off x="2641590" y="2400939"/>
            <a:ext cx="6223858" cy="303955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443" t="65669" r="34167" b="28612"/>
          <a:stretch/>
        </p:blipFill>
        <p:spPr>
          <a:xfrm>
            <a:off x="7584951" y="763312"/>
            <a:ext cx="1403648" cy="434583"/>
          </a:xfrm>
          <a:prstGeom prst="rect">
            <a:avLst/>
          </a:prstGeom>
        </p:spPr>
      </p:pic>
      <p:sp>
        <p:nvSpPr>
          <p:cNvPr id="10" name="Rectangle 9"/>
          <p:cNvSpPr/>
          <p:nvPr/>
        </p:nvSpPr>
        <p:spPr>
          <a:xfrm>
            <a:off x="195684" y="4493793"/>
            <a:ext cx="2165524" cy="830997"/>
          </a:xfrm>
          <a:prstGeom prst="rect">
            <a:avLst/>
          </a:prstGeom>
        </p:spPr>
        <p:txBody>
          <a:bodyPr wrap="square">
            <a:spAutoFit/>
          </a:bodyPr>
          <a:lstStyle/>
          <a:p>
            <a:r>
              <a:rPr lang="en-ZA" sz="1600" dirty="0"/>
              <a:t>(Latest maps on</a:t>
            </a:r>
            <a:r>
              <a:rPr lang="en-ZA" sz="1600" dirty="0">
                <a:solidFill>
                  <a:schemeClr val="accent1"/>
                </a:solidFill>
              </a:rPr>
              <a:t>: </a:t>
            </a:r>
            <a:endParaRPr lang="en-ZA" sz="1600" dirty="0" smtClean="0">
              <a:solidFill>
                <a:schemeClr val="accent1"/>
              </a:solidFill>
            </a:endParaRPr>
          </a:p>
          <a:p>
            <a:r>
              <a:rPr lang="en-ZA" sz="1600" dirty="0" smtClean="0">
                <a:hlinkClick r:id="rId4"/>
              </a:rPr>
              <a:t>http</a:t>
            </a:r>
            <a:r>
              <a:rPr lang="en-ZA" sz="1600" dirty="0">
                <a:hlinkClick r:id="rId4"/>
              </a:rPr>
              <a:t>://argo.jcommops.org/maps.html</a:t>
            </a:r>
            <a:r>
              <a:rPr lang="en-ZA" sz="1600" dirty="0"/>
              <a:t> )</a:t>
            </a:r>
          </a:p>
        </p:txBody>
      </p:sp>
      <p:sp>
        <p:nvSpPr>
          <p:cNvPr id="11" name="Oval 10"/>
          <p:cNvSpPr/>
          <p:nvPr/>
        </p:nvSpPr>
        <p:spPr>
          <a:xfrm>
            <a:off x="2580496" y="2390323"/>
            <a:ext cx="6284952" cy="46793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a:off x="187424" y="5593643"/>
            <a:ext cx="8376581" cy="923330"/>
          </a:xfrm>
          <a:prstGeom prst="rect">
            <a:avLst/>
          </a:prstGeom>
        </p:spPr>
        <p:txBody>
          <a:bodyPr wrap="square">
            <a:spAutoFit/>
          </a:bodyPr>
          <a:lstStyle/>
          <a:p>
            <a:pPr algn="just"/>
            <a:r>
              <a:rPr lang="en-US" dirty="0" smtClean="0"/>
              <a:t>Due to ice cover, there are still some areas that are not well-covered by Argo floats (the </a:t>
            </a:r>
            <a:r>
              <a:rPr lang="en-US" b="1" dirty="0" smtClean="0"/>
              <a:t>Southern Ocean </a:t>
            </a:r>
            <a:r>
              <a:rPr lang="en-US" dirty="0" smtClean="0"/>
              <a:t>and the </a:t>
            </a:r>
            <a:r>
              <a:rPr lang="en-US" b="1" dirty="0" smtClean="0"/>
              <a:t>Arctic Region</a:t>
            </a:r>
            <a:r>
              <a:rPr lang="en-US" dirty="0" smtClean="0"/>
              <a:t>). Indeed, they cannot reach the surface and transfer their information. Argo is not suitable under these conditions. </a:t>
            </a:r>
            <a:endParaRPr lang="en-ZA" dirty="0"/>
          </a:p>
        </p:txBody>
      </p:sp>
      <p:sp>
        <p:nvSpPr>
          <p:cNvPr id="17" name="Oval 16"/>
          <p:cNvSpPr/>
          <p:nvPr/>
        </p:nvSpPr>
        <p:spPr>
          <a:xfrm>
            <a:off x="2727685" y="4869160"/>
            <a:ext cx="6260914" cy="43365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52853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B</a:t>
            </a:r>
            <a:r>
              <a:rPr lang="en-US" sz="2400" b="1" dirty="0" smtClean="0"/>
              <a:t>/ The Argo Network</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520" y="1032646"/>
            <a:ext cx="3741452" cy="1477328"/>
          </a:xfrm>
          <a:prstGeom prst="rect">
            <a:avLst/>
          </a:prstGeom>
          <a:noFill/>
        </p:spPr>
        <p:txBody>
          <a:bodyPr wrap="square" rtlCol="0">
            <a:spAutoFit/>
          </a:bodyPr>
          <a:lstStyle/>
          <a:p>
            <a:r>
              <a:rPr lang="en-ZA" b="1" dirty="0" smtClean="0"/>
              <a:t>887</a:t>
            </a:r>
            <a:r>
              <a:rPr lang="en-ZA" dirty="0" smtClean="0"/>
              <a:t> deployments in </a:t>
            </a:r>
            <a:r>
              <a:rPr lang="en-ZA" b="1" dirty="0" smtClean="0"/>
              <a:t>2013</a:t>
            </a:r>
            <a:r>
              <a:rPr lang="en-ZA" dirty="0" smtClean="0"/>
              <a:t>:</a:t>
            </a:r>
          </a:p>
          <a:p>
            <a:pPr marL="285750" indent="-285750">
              <a:buFontTx/>
              <a:buChar char="-"/>
            </a:pPr>
            <a:r>
              <a:rPr lang="en-ZA" dirty="0" smtClean="0"/>
              <a:t>401 United States </a:t>
            </a:r>
            <a:r>
              <a:rPr lang="en-ZA" sz="1600" dirty="0" smtClean="0"/>
              <a:t>(Green)</a:t>
            </a:r>
          </a:p>
          <a:p>
            <a:pPr marL="285750" indent="-285750">
              <a:buFontTx/>
              <a:buChar char="-"/>
            </a:pPr>
            <a:r>
              <a:rPr lang="en-ZA" dirty="0" smtClean="0"/>
              <a:t>81 France </a:t>
            </a:r>
            <a:r>
              <a:rPr lang="en-ZA" sz="1600" dirty="0" smtClean="0"/>
              <a:t>(Yellow)</a:t>
            </a:r>
          </a:p>
          <a:p>
            <a:pPr marL="285750" indent="-285750">
              <a:buFontTx/>
              <a:buChar char="-"/>
            </a:pPr>
            <a:r>
              <a:rPr lang="en-ZA" dirty="0" smtClean="0"/>
              <a:t>78 Japan </a:t>
            </a:r>
            <a:r>
              <a:rPr lang="en-ZA" sz="1600" dirty="0" smtClean="0"/>
              <a:t>(Purple)</a:t>
            </a:r>
          </a:p>
          <a:p>
            <a:pPr marL="285750" indent="-285750">
              <a:buFontTx/>
              <a:buChar char="-"/>
            </a:pPr>
            <a:r>
              <a:rPr lang="en-ZA" dirty="0" smtClean="0"/>
              <a:t>(South Africa 0)</a:t>
            </a:r>
            <a:endParaRPr lang="en-ZA" dirty="0"/>
          </a:p>
        </p:txBody>
      </p:sp>
      <p:sp>
        <p:nvSpPr>
          <p:cNvPr id="25" name="Oval 24"/>
          <p:cNvSpPr/>
          <p:nvPr/>
        </p:nvSpPr>
        <p:spPr>
          <a:xfrm>
            <a:off x="8719772"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12.</a:t>
            </a:r>
            <a:endParaRPr lang="en-ZA" sz="11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061" t="13417" r="34300" b="36953"/>
          <a:stretch/>
        </p:blipFill>
        <p:spPr>
          <a:xfrm>
            <a:off x="3851921" y="1353468"/>
            <a:ext cx="5130354" cy="233897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5443" t="65669" r="34167" b="28612"/>
          <a:stretch/>
        </p:blipFill>
        <p:spPr>
          <a:xfrm>
            <a:off x="7578626" y="763311"/>
            <a:ext cx="1403648" cy="434583"/>
          </a:xfrm>
          <a:prstGeom prst="rect">
            <a:avLst/>
          </a:prstGeom>
        </p:spPr>
      </p:pic>
      <p:sp>
        <p:nvSpPr>
          <p:cNvPr id="8" name="Rectangle 7"/>
          <p:cNvSpPr/>
          <p:nvPr/>
        </p:nvSpPr>
        <p:spPr>
          <a:xfrm>
            <a:off x="388374" y="6224585"/>
            <a:ext cx="8172400" cy="369332"/>
          </a:xfrm>
          <a:prstGeom prst="rect">
            <a:avLst/>
          </a:prstGeom>
        </p:spPr>
        <p:txBody>
          <a:bodyPr wrap="square">
            <a:spAutoFit/>
          </a:bodyPr>
          <a:lstStyle/>
          <a:p>
            <a:r>
              <a:rPr lang="en-ZA" dirty="0" smtClean="0"/>
              <a:t>800-1000 </a:t>
            </a:r>
            <a:r>
              <a:rPr lang="en-ZA" dirty="0"/>
              <a:t>floats are deployed every year to maintain the array.</a:t>
            </a:r>
          </a:p>
        </p:txBody>
      </p:sp>
      <p:sp>
        <p:nvSpPr>
          <p:cNvPr id="17" name="Rectangle 16"/>
          <p:cNvSpPr/>
          <p:nvPr/>
        </p:nvSpPr>
        <p:spPr>
          <a:xfrm>
            <a:off x="323528" y="4012115"/>
            <a:ext cx="2880320" cy="607602"/>
          </a:xfrm>
          <a:prstGeom prst="rect">
            <a:avLst/>
          </a:prstGeom>
        </p:spPr>
        <p:txBody>
          <a:bodyPr wrap="square">
            <a:spAutoFit/>
          </a:body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solidFill>
                  <a:srgbClr val="000000"/>
                </a:solidFill>
                <a:ea typeface="DejaVu LGC Sans" charset="0"/>
                <a:cs typeface="DejaVu LGC Sans" charset="0"/>
              </a:rPr>
              <a:t>Float coverage today as a density </a:t>
            </a:r>
            <a:r>
              <a:rPr lang="en-GB" dirty="0" smtClean="0">
                <a:solidFill>
                  <a:srgbClr val="000000"/>
                </a:solidFill>
                <a:ea typeface="DejaVu LGC Sans" charset="0"/>
                <a:cs typeface="DejaVu LGC Sans" charset="0"/>
              </a:rPr>
              <a:t>plot:</a:t>
            </a:r>
            <a:endParaRPr lang="en-GB" dirty="0">
              <a:solidFill>
                <a:srgbClr val="000000"/>
              </a:solidFill>
              <a:ea typeface="DejaVu LGC Sans" charset="0"/>
              <a:cs typeface="DejaVu LGC Sans" charset="0"/>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6837" t="13343" r="16496" b="40578"/>
          <a:stretch/>
        </p:blipFill>
        <p:spPr>
          <a:xfrm>
            <a:off x="3562871" y="3861047"/>
            <a:ext cx="5516941" cy="2363538"/>
          </a:xfrm>
          <a:prstGeom prst="rect">
            <a:avLst/>
          </a:prstGeom>
        </p:spPr>
      </p:pic>
    </p:spTree>
    <p:extLst>
      <p:ext uri="{BB962C8B-B14F-4D97-AF65-F5344CB8AC3E}">
        <p14:creationId xmlns:p14="http://schemas.microsoft.com/office/powerpoint/2010/main" val="4248297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608" y="0"/>
            <a:ext cx="10555763" cy="6858000"/>
          </a:xfrm>
          <a:prstGeom prst="rect">
            <a:avLst/>
          </a:prstGeom>
        </p:spPr>
      </p:pic>
      <p:sp>
        <p:nvSpPr>
          <p:cNvPr id="9" name="Title 1"/>
          <p:cNvSpPr>
            <a:spLocks noGrp="1"/>
          </p:cNvSpPr>
          <p:nvPr>
            <p:ph type="ctrTitle"/>
          </p:nvPr>
        </p:nvSpPr>
        <p:spPr>
          <a:xfrm>
            <a:off x="0" y="1628800"/>
            <a:ext cx="9180512" cy="2016224"/>
          </a:xfrm>
        </p:spPr>
        <p:txBody>
          <a:bodyPr>
            <a:normAutofit/>
          </a:bodyPr>
          <a:lstStyle/>
          <a:p>
            <a:r>
              <a:rPr lang="en-US" b="1" u="sng" dirty="0"/>
              <a:t>2</a:t>
            </a:r>
            <a:r>
              <a:rPr lang="en-US" b="1" u="sng" dirty="0" smtClean="0"/>
              <a:t>. GLIDERS</a:t>
            </a:r>
            <a:endParaRPr lang="en-US" b="1" u="sng" dirty="0"/>
          </a:p>
        </p:txBody>
      </p:sp>
    </p:spTree>
    <p:extLst>
      <p:ext uri="{BB962C8B-B14F-4D97-AF65-F5344CB8AC3E}">
        <p14:creationId xmlns:p14="http://schemas.microsoft.com/office/powerpoint/2010/main" val="3455900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A</a:t>
            </a:r>
            <a:r>
              <a:rPr lang="en-US" sz="2400" b="1" dirty="0" smtClean="0"/>
              <a:t>/ Gliders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00493" y="814473"/>
            <a:ext cx="8143013" cy="1477328"/>
          </a:xfrm>
          <a:prstGeom prst="rect">
            <a:avLst/>
          </a:prstGeom>
        </p:spPr>
        <p:txBody>
          <a:bodyPr wrap="square">
            <a:spAutoFit/>
          </a:bodyPr>
          <a:lstStyle/>
          <a:p>
            <a:pPr algn="just"/>
            <a:r>
              <a:rPr lang="en-ZA" dirty="0" smtClean="0"/>
              <a:t>Gliders monitor properties such as </a:t>
            </a:r>
            <a:r>
              <a:rPr lang="en-ZA" b="1" dirty="0" smtClean="0"/>
              <a:t>water currents, temperature, conductivity, bottom depth or chlorophyll fluorescence</a:t>
            </a:r>
            <a:r>
              <a:rPr lang="en-ZA" dirty="0" smtClean="0"/>
              <a:t>. </a:t>
            </a:r>
          </a:p>
          <a:p>
            <a:pPr algn="just"/>
            <a:endParaRPr lang="en-ZA" dirty="0" smtClean="0"/>
          </a:p>
          <a:p>
            <a:pPr algn="just"/>
            <a:endParaRPr lang="en-ZA" dirty="0" smtClean="0"/>
          </a:p>
          <a:p>
            <a:pPr algn="just"/>
            <a:endParaRPr lang="en-ZA" dirty="0"/>
          </a:p>
        </p:txBody>
      </p:sp>
      <p:pic>
        <p:nvPicPr>
          <p:cNvPr id="16" name="Picture 10" descr="C:\Documents and Settings\richardr\Desktop\MATE Institute\mod1 photos\spray_diag2_169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229" y="3685254"/>
            <a:ext cx="3787847" cy="28124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C:\Documents and Settings\richardr\Desktop\MATE Institute\mod1 photos\slocum_en_429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625" y="1387432"/>
            <a:ext cx="2348972" cy="1381748"/>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3</a:t>
            </a:r>
            <a:r>
              <a:rPr lang="en-ZA" sz="1100" dirty="0" smtClean="0"/>
              <a:t>.</a:t>
            </a:r>
            <a:endParaRPr lang="en-ZA" sz="1100" dirty="0"/>
          </a:p>
        </p:txBody>
      </p:sp>
      <p:sp>
        <p:nvSpPr>
          <p:cNvPr id="7" name="Rectangle 6"/>
          <p:cNvSpPr/>
          <p:nvPr/>
        </p:nvSpPr>
        <p:spPr>
          <a:xfrm>
            <a:off x="4500196" y="3835353"/>
            <a:ext cx="4254377" cy="1200329"/>
          </a:xfrm>
          <a:prstGeom prst="rect">
            <a:avLst/>
          </a:prstGeom>
        </p:spPr>
        <p:txBody>
          <a:bodyPr wrap="square">
            <a:spAutoFit/>
          </a:bodyPr>
          <a:lstStyle/>
          <a:p>
            <a:pPr algn="just"/>
            <a:endParaRPr lang="en-ZA" dirty="0"/>
          </a:p>
          <a:p>
            <a:pPr algn="just"/>
            <a:r>
              <a:rPr lang="en-ZA" dirty="0"/>
              <a:t>Gliders follow an up-and-down, </a:t>
            </a:r>
            <a:r>
              <a:rPr lang="en-ZA" dirty="0" smtClean="0"/>
              <a:t>sinusoidal-like </a:t>
            </a:r>
            <a:r>
              <a:rPr lang="en-ZA" dirty="0"/>
              <a:t>profile through the water, providing </a:t>
            </a:r>
            <a:r>
              <a:rPr lang="en-ZA" b="1" dirty="0"/>
              <a:t>data on temporal and spatial scales</a:t>
            </a:r>
            <a:r>
              <a:rPr lang="en-ZA" dirty="0"/>
              <a:t>.</a:t>
            </a:r>
          </a:p>
        </p:txBody>
      </p:sp>
      <p:sp>
        <p:nvSpPr>
          <p:cNvPr id="8" name="Rectangle 7"/>
          <p:cNvSpPr/>
          <p:nvPr/>
        </p:nvSpPr>
        <p:spPr>
          <a:xfrm>
            <a:off x="458230" y="1597156"/>
            <a:ext cx="4977865" cy="2031325"/>
          </a:xfrm>
          <a:prstGeom prst="rect">
            <a:avLst/>
          </a:prstGeom>
        </p:spPr>
        <p:txBody>
          <a:bodyPr wrap="square">
            <a:spAutoFit/>
          </a:bodyPr>
          <a:lstStyle/>
          <a:p>
            <a:pPr algn="just"/>
            <a:r>
              <a:rPr lang="en-ZA" dirty="0"/>
              <a:t>The robots collect information from </a:t>
            </a:r>
            <a:r>
              <a:rPr lang="en-ZA" b="1" dirty="0"/>
              <a:t>deep water</a:t>
            </a:r>
            <a:r>
              <a:rPr lang="en-ZA" dirty="0"/>
              <a:t>, as well as at the </a:t>
            </a:r>
            <a:r>
              <a:rPr lang="en-ZA" b="1" dirty="0"/>
              <a:t>surface</a:t>
            </a:r>
            <a:r>
              <a:rPr lang="en-ZA" dirty="0"/>
              <a:t>.</a:t>
            </a:r>
          </a:p>
          <a:p>
            <a:pPr algn="just"/>
            <a:r>
              <a:rPr lang="en-ZA" dirty="0"/>
              <a:t>Gliders are a </a:t>
            </a:r>
            <a:r>
              <a:rPr lang="en-ZA" b="1" dirty="0"/>
              <a:t>low cost effective </a:t>
            </a:r>
            <a:r>
              <a:rPr lang="en-ZA" dirty="0"/>
              <a:t>technique due to their very low power consumption. Indeed to propel itself forward they use small changes in its buoyancy in conjunction with wings to convert vertical motion to horizontal. </a:t>
            </a:r>
          </a:p>
        </p:txBody>
      </p:sp>
      <p:sp>
        <p:nvSpPr>
          <p:cNvPr id="23" name="Rectangle 22"/>
          <p:cNvSpPr/>
          <p:nvPr/>
        </p:nvSpPr>
        <p:spPr>
          <a:xfrm>
            <a:off x="4520831" y="5373216"/>
            <a:ext cx="4572000" cy="923330"/>
          </a:xfrm>
          <a:prstGeom prst="rect">
            <a:avLst/>
          </a:prstGeom>
        </p:spPr>
        <p:txBody>
          <a:bodyPr>
            <a:spAutoFit/>
          </a:bodyPr>
          <a:lstStyle/>
          <a:p>
            <a:r>
              <a:rPr lang="en-ZA" dirty="0"/>
              <a:t>They navigate with the help of periodic </a:t>
            </a:r>
            <a:r>
              <a:rPr lang="en-ZA" dirty="0" smtClean="0"/>
              <a:t>surface GPS </a:t>
            </a:r>
            <a:r>
              <a:rPr lang="en-ZA" dirty="0"/>
              <a:t>fixes, pressure sensors, tilt sensors, and magnetic compasses. </a:t>
            </a:r>
          </a:p>
        </p:txBody>
      </p:sp>
      <p:cxnSp>
        <p:nvCxnSpPr>
          <p:cNvPr id="34" name="Straight Arrow Connector 33"/>
          <p:cNvCxnSpPr/>
          <p:nvPr/>
        </p:nvCxnSpPr>
        <p:spPr>
          <a:xfrm flipH="1" flipV="1">
            <a:off x="2589892" y="4327240"/>
            <a:ext cx="469940" cy="901960"/>
          </a:xfrm>
          <a:prstGeom prst="straightConnector1">
            <a:avLst/>
          </a:prstGeom>
          <a:ln w="190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23728" y="3865575"/>
            <a:ext cx="1224136" cy="461665"/>
          </a:xfrm>
          <a:prstGeom prst="rect">
            <a:avLst/>
          </a:prstGeom>
          <a:noFill/>
        </p:spPr>
        <p:txBody>
          <a:bodyPr wrap="square" rtlCol="0">
            <a:spAutoFit/>
          </a:bodyPr>
          <a:lstStyle/>
          <a:p>
            <a:r>
              <a:rPr lang="en-ZA" sz="1200" b="1" dirty="0" smtClean="0">
                <a:solidFill>
                  <a:schemeClr val="accent6"/>
                </a:solidFill>
              </a:rPr>
              <a:t>Collecting </a:t>
            </a:r>
            <a:r>
              <a:rPr lang="en-ZA" sz="1200" b="1" dirty="0">
                <a:solidFill>
                  <a:schemeClr val="accent6"/>
                </a:solidFill>
              </a:rPr>
              <a:t>data as it </a:t>
            </a:r>
            <a:r>
              <a:rPr lang="en-ZA" sz="1200" b="1" dirty="0" smtClean="0">
                <a:solidFill>
                  <a:schemeClr val="accent6"/>
                </a:solidFill>
              </a:rPr>
              <a:t>rises.</a:t>
            </a:r>
            <a:endParaRPr lang="en-ZA" sz="1200" b="1" dirty="0">
              <a:solidFill>
                <a:schemeClr val="accent6"/>
              </a:solidFill>
            </a:endParaRPr>
          </a:p>
        </p:txBody>
      </p:sp>
      <p:sp>
        <p:nvSpPr>
          <p:cNvPr id="15" name="Rectangle 14"/>
          <p:cNvSpPr/>
          <p:nvPr/>
        </p:nvSpPr>
        <p:spPr>
          <a:xfrm>
            <a:off x="2589892" y="6497679"/>
            <a:ext cx="1656184" cy="276999"/>
          </a:xfrm>
          <a:prstGeom prst="rect">
            <a:avLst/>
          </a:prstGeom>
        </p:spPr>
        <p:txBody>
          <a:bodyPr wrap="square">
            <a:spAutoFit/>
          </a:bodyPr>
          <a:lstStyle/>
          <a:p>
            <a:r>
              <a:rPr lang="en-ZA" sz="1200" i="1" dirty="0" smtClean="0"/>
              <a:t>A Spray Glider in action</a:t>
            </a:r>
            <a:endParaRPr lang="en-ZA" sz="1200" i="1" dirty="0"/>
          </a:p>
        </p:txBody>
      </p:sp>
    </p:spTree>
    <p:extLst>
      <p:ext uri="{BB962C8B-B14F-4D97-AF65-F5344CB8AC3E}">
        <p14:creationId xmlns:p14="http://schemas.microsoft.com/office/powerpoint/2010/main" val="2942547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A</a:t>
            </a:r>
            <a:r>
              <a:rPr lang="en-US" sz="2400" b="1" dirty="0" smtClean="0"/>
              <a:t>/ Gliders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8" descr="C:\Documents and Settings\richardr\Desktop\MATE Institute\mod1 photos\spray_gallery_lg1_17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618763" y="2306614"/>
            <a:ext cx="3152679" cy="232510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sp>
        <p:nvSpPr>
          <p:cNvPr id="3" name="TextBox 2"/>
          <p:cNvSpPr txBox="1"/>
          <p:nvPr/>
        </p:nvSpPr>
        <p:spPr>
          <a:xfrm>
            <a:off x="548036" y="795969"/>
            <a:ext cx="8382000" cy="646331"/>
          </a:xfrm>
          <a:prstGeom prst="rect">
            <a:avLst/>
          </a:prstGeom>
          <a:noFill/>
        </p:spPr>
        <p:txBody>
          <a:bodyPr wrap="square" rtlCol="0">
            <a:spAutoFit/>
          </a:bodyPr>
          <a:lstStyle/>
          <a:p>
            <a:pPr algn="just"/>
            <a:r>
              <a:rPr lang="en-ZA" dirty="0" smtClean="0"/>
              <a:t>There are </a:t>
            </a:r>
            <a:r>
              <a:rPr lang="en-ZA" b="1" dirty="0" smtClean="0"/>
              <a:t>different types of gliders</a:t>
            </a:r>
            <a:r>
              <a:rPr lang="en-ZA" dirty="0" smtClean="0"/>
              <a:t>, that uses different techniques to propel itself forward, depending on its purpose and design. Here 2 examples of Gliders:</a:t>
            </a:r>
          </a:p>
        </p:txBody>
      </p:sp>
      <p:sp>
        <p:nvSpPr>
          <p:cNvPr id="15" name="TextBox 14"/>
          <p:cNvSpPr txBox="1"/>
          <p:nvPr/>
        </p:nvSpPr>
        <p:spPr>
          <a:xfrm>
            <a:off x="367369" y="1584367"/>
            <a:ext cx="2206026" cy="369332"/>
          </a:xfrm>
          <a:prstGeom prst="rect">
            <a:avLst/>
          </a:prstGeom>
          <a:noFill/>
        </p:spPr>
        <p:txBody>
          <a:bodyPr wrap="square" rtlCol="0">
            <a:spAutoFit/>
          </a:bodyPr>
          <a:lstStyle/>
          <a:p>
            <a:r>
              <a:rPr lang="en-ZA" b="1" dirty="0">
                <a:solidFill>
                  <a:schemeClr val="accent1"/>
                </a:solidFill>
              </a:rPr>
              <a:t>1</a:t>
            </a:r>
            <a:r>
              <a:rPr lang="en-ZA" b="1" dirty="0" smtClean="0">
                <a:solidFill>
                  <a:schemeClr val="accent1"/>
                </a:solidFill>
              </a:rPr>
              <a:t>. Spray Glider</a:t>
            </a:r>
            <a:endParaRPr lang="en-ZA" dirty="0"/>
          </a:p>
        </p:txBody>
      </p:sp>
      <p:sp>
        <p:nvSpPr>
          <p:cNvPr id="10" name="Rectangle 9"/>
          <p:cNvSpPr/>
          <p:nvPr/>
        </p:nvSpPr>
        <p:spPr>
          <a:xfrm>
            <a:off x="548036" y="2060848"/>
            <a:ext cx="4744044" cy="1477328"/>
          </a:xfrm>
          <a:prstGeom prst="rect">
            <a:avLst/>
          </a:prstGeom>
        </p:spPr>
        <p:txBody>
          <a:bodyPr wrap="square">
            <a:spAutoFit/>
          </a:bodyPr>
          <a:lstStyle/>
          <a:p>
            <a:pPr algn="just"/>
            <a:r>
              <a:rPr lang="en-ZA" dirty="0" smtClean="0"/>
              <a:t>Spray Gliders </a:t>
            </a:r>
            <a:r>
              <a:rPr lang="en-ZA" dirty="0"/>
              <a:t>are used to take </a:t>
            </a:r>
            <a:r>
              <a:rPr lang="en-ZA" b="1" dirty="0"/>
              <a:t>vertical profiles </a:t>
            </a:r>
            <a:r>
              <a:rPr lang="en-ZA" dirty="0"/>
              <a:t>of </a:t>
            </a:r>
            <a:r>
              <a:rPr lang="en-ZA" dirty="0" smtClean="0"/>
              <a:t>data (can operate to 1500m deep), giving a </a:t>
            </a:r>
            <a:r>
              <a:rPr lang="en-ZA" dirty="0"/>
              <a:t>clearer understanding of the temperature, salinity, and turbidity of specific areas of the oceans. </a:t>
            </a:r>
          </a:p>
        </p:txBody>
      </p:sp>
      <p:sp>
        <p:nvSpPr>
          <p:cNvPr id="2" name="Rectangle 1"/>
          <p:cNvSpPr/>
          <p:nvPr/>
        </p:nvSpPr>
        <p:spPr>
          <a:xfrm>
            <a:off x="548036" y="3496945"/>
            <a:ext cx="4744044" cy="1754326"/>
          </a:xfrm>
          <a:prstGeom prst="rect">
            <a:avLst/>
          </a:prstGeom>
        </p:spPr>
        <p:txBody>
          <a:bodyPr wrap="square">
            <a:spAutoFit/>
          </a:bodyPr>
          <a:lstStyle/>
          <a:p>
            <a:pPr algn="just"/>
            <a:r>
              <a:rPr lang="en-ZA" b="1" dirty="0" smtClean="0"/>
              <a:t>No external </a:t>
            </a:r>
            <a:r>
              <a:rPr lang="en-ZA" b="1" dirty="0"/>
              <a:t>moving parts or motors</a:t>
            </a:r>
            <a:r>
              <a:rPr lang="en-ZA" dirty="0"/>
              <a:t>. Instead, they move </a:t>
            </a:r>
            <a:r>
              <a:rPr lang="en-ZA" dirty="0" smtClean="0"/>
              <a:t>by </a:t>
            </a:r>
            <a:r>
              <a:rPr lang="en-ZA" dirty="0"/>
              <a:t>pumping mineral oil between two bladders, one internal and the other external to the hull. This action changes the volume of the glider, making it denser or lighter than the surrounding water. </a:t>
            </a:r>
          </a:p>
        </p:txBody>
      </p:sp>
      <p:sp>
        <p:nvSpPr>
          <p:cNvPr id="8" name="Rectangle 7"/>
          <p:cNvSpPr/>
          <p:nvPr/>
        </p:nvSpPr>
        <p:spPr>
          <a:xfrm>
            <a:off x="548035" y="5445224"/>
            <a:ext cx="6472237" cy="923330"/>
          </a:xfrm>
          <a:prstGeom prst="rect">
            <a:avLst/>
          </a:prstGeom>
        </p:spPr>
        <p:txBody>
          <a:bodyPr wrap="square">
            <a:spAutoFit/>
          </a:bodyPr>
          <a:lstStyle/>
          <a:p>
            <a:pPr algn="just"/>
            <a:r>
              <a:rPr lang="en-ZA" dirty="0" smtClean="0"/>
              <a:t>As it rises, the Spray Glider collects data. At the surface, researchers obtain data via </a:t>
            </a:r>
            <a:r>
              <a:rPr lang="en-ZA" b="1" dirty="0" smtClean="0"/>
              <a:t>satellite</a:t>
            </a:r>
            <a:r>
              <a:rPr lang="en-ZA" dirty="0" smtClean="0"/>
              <a:t> </a:t>
            </a:r>
            <a:r>
              <a:rPr lang="en-ZA" dirty="0"/>
              <a:t>and an antenna embedded in the left </a:t>
            </a:r>
            <a:r>
              <a:rPr lang="en-ZA" dirty="0" smtClean="0"/>
              <a:t>wingtip, then they send new instructions. </a:t>
            </a:r>
            <a:endParaRPr lang="en-ZA" dirty="0"/>
          </a:p>
        </p:txBody>
      </p:sp>
      <p:sp>
        <p:nvSpPr>
          <p:cNvPr id="11" name="Rectangle 10"/>
          <p:cNvSpPr/>
          <p:nvPr/>
        </p:nvSpPr>
        <p:spPr>
          <a:xfrm>
            <a:off x="6078978" y="4705650"/>
            <a:ext cx="2232248" cy="523220"/>
          </a:xfrm>
          <a:prstGeom prst="rect">
            <a:avLst/>
          </a:prstGeom>
        </p:spPr>
        <p:txBody>
          <a:bodyPr wrap="square">
            <a:spAutoFit/>
          </a:bodyPr>
          <a:lstStyle/>
          <a:p>
            <a:pPr algn="ctr"/>
            <a:r>
              <a:rPr lang="en-ZA" sz="1400" dirty="0" smtClean="0"/>
              <a:t>Length = 2m</a:t>
            </a:r>
          </a:p>
          <a:p>
            <a:pPr algn="ctr"/>
            <a:r>
              <a:rPr lang="en-ZA" sz="1400" dirty="0" smtClean="0"/>
              <a:t>Wingspan=1.2 </a:t>
            </a:r>
            <a:r>
              <a:rPr lang="en-ZA" sz="1400" dirty="0"/>
              <a:t>meters</a:t>
            </a:r>
          </a:p>
        </p:txBody>
      </p:sp>
      <p:cxnSp>
        <p:nvCxnSpPr>
          <p:cNvPr id="23" name="Straight Arrow Connector 22"/>
          <p:cNvCxnSpPr/>
          <p:nvPr/>
        </p:nvCxnSpPr>
        <p:spPr>
          <a:xfrm>
            <a:off x="181921" y="2271303"/>
            <a:ext cx="2160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08618" y="3712969"/>
            <a:ext cx="2160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08618" y="5624373"/>
            <a:ext cx="2160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55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A</a:t>
            </a:r>
            <a:r>
              <a:rPr lang="en-US" sz="2400" b="1" dirty="0" smtClean="0"/>
              <a:t>/ Gliders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sp>
        <p:nvSpPr>
          <p:cNvPr id="16" name="TextBox 15"/>
          <p:cNvSpPr txBox="1"/>
          <p:nvPr/>
        </p:nvSpPr>
        <p:spPr>
          <a:xfrm>
            <a:off x="431538" y="908720"/>
            <a:ext cx="2206026" cy="369332"/>
          </a:xfrm>
          <a:prstGeom prst="rect">
            <a:avLst/>
          </a:prstGeom>
          <a:noFill/>
        </p:spPr>
        <p:txBody>
          <a:bodyPr wrap="square" rtlCol="0">
            <a:spAutoFit/>
          </a:bodyPr>
          <a:lstStyle/>
          <a:p>
            <a:r>
              <a:rPr lang="en-ZA" b="1" dirty="0">
                <a:solidFill>
                  <a:schemeClr val="accent1"/>
                </a:solidFill>
              </a:rPr>
              <a:t>1</a:t>
            </a:r>
            <a:r>
              <a:rPr lang="en-ZA" b="1" dirty="0" smtClean="0">
                <a:solidFill>
                  <a:schemeClr val="accent1"/>
                </a:solidFill>
              </a:rPr>
              <a:t>. Spray Glider</a:t>
            </a:r>
            <a:endParaRPr lang="en-ZA" dirty="0"/>
          </a:p>
        </p:txBody>
      </p:sp>
      <p:sp>
        <p:nvSpPr>
          <p:cNvPr id="19" name="TextBox 18"/>
          <p:cNvSpPr txBox="1"/>
          <p:nvPr/>
        </p:nvSpPr>
        <p:spPr>
          <a:xfrm>
            <a:off x="675117" y="1833790"/>
            <a:ext cx="3672408" cy="4247317"/>
          </a:xfrm>
          <a:prstGeom prst="rect">
            <a:avLst/>
          </a:prstGeom>
          <a:noFill/>
        </p:spPr>
        <p:txBody>
          <a:bodyPr wrap="square" rtlCol="0">
            <a:spAutoFit/>
          </a:bodyPr>
          <a:lstStyle/>
          <a:p>
            <a:r>
              <a:rPr lang="en-ZA" b="1" u="sng" dirty="0" smtClean="0"/>
              <a:t>ADVANTAGES</a:t>
            </a:r>
          </a:p>
          <a:p>
            <a:endParaRPr lang="en-ZA" b="1" u="sng" dirty="0" smtClean="0"/>
          </a:p>
          <a:p>
            <a:r>
              <a:rPr lang="en-ZA" dirty="0" smtClean="0"/>
              <a:t>Provide </a:t>
            </a:r>
            <a:r>
              <a:rPr lang="en-ZA" dirty="0"/>
              <a:t>a look at entire sections of ocean </a:t>
            </a:r>
            <a:r>
              <a:rPr lang="en-ZA" dirty="0" smtClean="0"/>
              <a:t>basins.</a:t>
            </a:r>
          </a:p>
          <a:p>
            <a:endParaRPr lang="en-ZA" dirty="0" smtClean="0"/>
          </a:p>
          <a:p>
            <a:r>
              <a:rPr lang="en-ZA" dirty="0" smtClean="0"/>
              <a:t>Serve </a:t>
            </a:r>
            <a:r>
              <a:rPr lang="en-ZA" dirty="0"/>
              <a:t>as virtual moorings by keeping station at a single point. </a:t>
            </a:r>
            <a:endParaRPr lang="en-ZA" dirty="0" smtClean="0"/>
          </a:p>
          <a:p>
            <a:endParaRPr lang="en-ZA" dirty="0"/>
          </a:p>
          <a:p>
            <a:r>
              <a:rPr lang="en-ZA" dirty="0" smtClean="0"/>
              <a:t>Can </a:t>
            </a:r>
            <a:r>
              <a:rPr lang="en-ZA" dirty="0"/>
              <a:t>carry out missions as long as six months in </a:t>
            </a:r>
            <a:r>
              <a:rPr lang="en-ZA" dirty="0" smtClean="0"/>
              <a:t>duration.</a:t>
            </a:r>
          </a:p>
          <a:p>
            <a:endParaRPr lang="en-ZA" dirty="0"/>
          </a:p>
          <a:p>
            <a:r>
              <a:rPr lang="en-ZA" dirty="0" smtClean="0"/>
              <a:t>Work </a:t>
            </a:r>
            <a:r>
              <a:rPr lang="en-ZA" dirty="0"/>
              <a:t>out to </a:t>
            </a:r>
            <a:r>
              <a:rPr lang="en-ZA" dirty="0" smtClean="0"/>
              <a:t>20km </a:t>
            </a:r>
            <a:r>
              <a:rPr lang="en-ZA" dirty="0"/>
              <a:t>per day </a:t>
            </a:r>
            <a:r>
              <a:rPr lang="en-ZA" dirty="0" smtClean="0"/>
              <a:t>for </a:t>
            </a:r>
            <a:r>
              <a:rPr lang="en-ZA" dirty="0"/>
              <a:t>a total mission distance of 3,600 </a:t>
            </a:r>
            <a:r>
              <a:rPr lang="en-ZA" dirty="0" smtClean="0"/>
              <a:t>km.</a:t>
            </a:r>
            <a:endParaRPr lang="en-ZA" dirty="0"/>
          </a:p>
          <a:p>
            <a:endParaRPr lang="en-ZA" dirty="0"/>
          </a:p>
          <a:p>
            <a:endParaRPr lang="en-ZA" dirty="0"/>
          </a:p>
        </p:txBody>
      </p:sp>
      <p:sp>
        <p:nvSpPr>
          <p:cNvPr id="20" name="TextBox 19"/>
          <p:cNvSpPr txBox="1"/>
          <p:nvPr/>
        </p:nvSpPr>
        <p:spPr>
          <a:xfrm>
            <a:off x="4995597" y="1761782"/>
            <a:ext cx="3908763" cy="3693319"/>
          </a:xfrm>
          <a:prstGeom prst="rect">
            <a:avLst/>
          </a:prstGeom>
          <a:noFill/>
        </p:spPr>
        <p:txBody>
          <a:bodyPr wrap="square" rtlCol="0">
            <a:spAutoFit/>
          </a:bodyPr>
          <a:lstStyle/>
          <a:p>
            <a:r>
              <a:rPr lang="en-ZA" b="1" u="sng" dirty="0" smtClean="0"/>
              <a:t>LIMITATIONS</a:t>
            </a:r>
          </a:p>
          <a:p>
            <a:endParaRPr lang="en-ZA" dirty="0"/>
          </a:p>
          <a:p>
            <a:r>
              <a:rPr lang="en-ZA" dirty="0"/>
              <a:t>M</a:t>
            </a:r>
            <a:r>
              <a:rPr lang="en-ZA" dirty="0" smtClean="0"/>
              <a:t>ove </a:t>
            </a:r>
            <a:r>
              <a:rPr lang="en-ZA" dirty="0"/>
              <a:t>at modest speeds so </a:t>
            </a:r>
            <a:r>
              <a:rPr lang="en-ZA" dirty="0" smtClean="0"/>
              <a:t>best </a:t>
            </a:r>
            <a:r>
              <a:rPr lang="en-ZA" dirty="0"/>
              <a:t>used for monitoring changes over weeks to months. </a:t>
            </a:r>
            <a:endParaRPr lang="en-ZA" dirty="0" smtClean="0"/>
          </a:p>
          <a:p>
            <a:endParaRPr lang="en-ZA" dirty="0"/>
          </a:p>
          <a:p>
            <a:r>
              <a:rPr lang="en-ZA" dirty="0" smtClean="0"/>
              <a:t>Not well-suited </a:t>
            </a:r>
            <a:r>
              <a:rPr lang="en-ZA" dirty="0"/>
              <a:t>for small-scale </a:t>
            </a:r>
            <a:r>
              <a:rPr lang="en-ZA" dirty="0" smtClean="0"/>
              <a:t>surveys </a:t>
            </a:r>
            <a:r>
              <a:rPr lang="en-ZA" dirty="0"/>
              <a:t>near strong fronts or coastal </a:t>
            </a:r>
            <a:r>
              <a:rPr lang="en-ZA" dirty="0" smtClean="0"/>
              <a:t>jets.</a:t>
            </a:r>
            <a:endParaRPr lang="en-ZA" dirty="0"/>
          </a:p>
          <a:p>
            <a:r>
              <a:rPr lang="en-ZA" dirty="0"/>
              <a:t/>
            </a:r>
            <a:br>
              <a:rPr lang="en-ZA" dirty="0"/>
            </a:br>
            <a:r>
              <a:rPr lang="en-ZA" dirty="0" smtClean="0"/>
              <a:t>Limited </a:t>
            </a:r>
            <a:r>
              <a:rPr lang="en-ZA" dirty="0"/>
              <a:t>to an operating depth of less than </a:t>
            </a:r>
            <a:r>
              <a:rPr lang="en-ZA" dirty="0" smtClean="0"/>
              <a:t>1,500m </a:t>
            </a:r>
            <a:r>
              <a:rPr lang="en-ZA" dirty="0"/>
              <a:t>so they can not make full water depth measurements. </a:t>
            </a:r>
          </a:p>
          <a:p>
            <a:endParaRPr lang="en-ZA" dirty="0"/>
          </a:p>
        </p:txBody>
      </p:sp>
      <p:cxnSp>
        <p:nvCxnSpPr>
          <p:cNvPr id="24" name="Straight Connector 23"/>
          <p:cNvCxnSpPr/>
          <p:nvPr/>
        </p:nvCxnSpPr>
        <p:spPr>
          <a:xfrm>
            <a:off x="4615655" y="1412776"/>
            <a:ext cx="0" cy="5589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169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Gliders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sp>
        <p:nvSpPr>
          <p:cNvPr id="19" name="TextBox 18"/>
          <p:cNvSpPr txBox="1"/>
          <p:nvPr/>
        </p:nvSpPr>
        <p:spPr>
          <a:xfrm>
            <a:off x="729032" y="1018321"/>
            <a:ext cx="2206026" cy="369332"/>
          </a:xfrm>
          <a:prstGeom prst="rect">
            <a:avLst/>
          </a:prstGeom>
          <a:noFill/>
        </p:spPr>
        <p:txBody>
          <a:bodyPr wrap="square" rtlCol="0">
            <a:spAutoFit/>
          </a:bodyPr>
          <a:lstStyle/>
          <a:p>
            <a:r>
              <a:rPr lang="en-ZA" b="1" dirty="0" smtClean="0">
                <a:solidFill>
                  <a:schemeClr val="accent1"/>
                </a:solidFill>
              </a:rPr>
              <a:t>2. </a:t>
            </a:r>
            <a:r>
              <a:rPr lang="en-ZA" b="1" dirty="0" err="1" smtClean="0">
                <a:solidFill>
                  <a:schemeClr val="accent1"/>
                </a:solidFill>
              </a:rPr>
              <a:t>SeaExplorer</a:t>
            </a:r>
            <a:r>
              <a:rPr lang="en-ZA" b="1" dirty="0" smtClean="0">
                <a:solidFill>
                  <a:schemeClr val="accent1"/>
                </a:solidFill>
              </a:rPr>
              <a:t> Glider</a:t>
            </a: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680" y="1916832"/>
            <a:ext cx="2813131" cy="3441179"/>
          </a:xfrm>
          <a:prstGeom prst="rect">
            <a:avLst/>
          </a:prstGeom>
        </p:spPr>
      </p:pic>
      <p:sp>
        <p:nvSpPr>
          <p:cNvPr id="14" name="Rectangle 13"/>
          <p:cNvSpPr/>
          <p:nvPr/>
        </p:nvSpPr>
        <p:spPr>
          <a:xfrm>
            <a:off x="7100089" y="5372497"/>
            <a:ext cx="2131766" cy="276999"/>
          </a:xfrm>
          <a:prstGeom prst="rect">
            <a:avLst/>
          </a:prstGeom>
        </p:spPr>
        <p:txBody>
          <a:bodyPr wrap="square">
            <a:spAutoFit/>
          </a:bodyPr>
          <a:lstStyle/>
          <a:p>
            <a:r>
              <a:rPr lang="en-ZA" sz="1200" i="1" dirty="0" err="1" smtClean="0"/>
              <a:t>SeaExplorer</a:t>
            </a:r>
            <a:r>
              <a:rPr lang="en-ZA" sz="1200" i="1" dirty="0" smtClean="0"/>
              <a:t> Transmitting</a:t>
            </a:r>
            <a:endParaRPr lang="en-ZA" sz="1200" i="1" dirty="0"/>
          </a:p>
        </p:txBody>
      </p:sp>
      <p:sp>
        <p:nvSpPr>
          <p:cNvPr id="8" name="Rectangle 7"/>
          <p:cNvSpPr/>
          <p:nvPr/>
        </p:nvSpPr>
        <p:spPr>
          <a:xfrm>
            <a:off x="395536" y="1659885"/>
            <a:ext cx="5211120" cy="4801314"/>
          </a:xfrm>
          <a:prstGeom prst="rect">
            <a:avLst/>
          </a:prstGeom>
        </p:spPr>
        <p:txBody>
          <a:bodyPr wrap="square">
            <a:spAutoFit/>
          </a:bodyPr>
          <a:lstStyle/>
          <a:p>
            <a:pPr algn="just"/>
            <a:r>
              <a:rPr lang="en-ZA" dirty="0"/>
              <a:t>The </a:t>
            </a:r>
            <a:r>
              <a:rPr lang="en-ZA" dirty="0" err="1"/>
              <a:t>SeaExplorer</a:t>
            </a:r>
            <a:r>
              <a:rPr lang="en-ZA" dirty="0"/>
              <a:t> vehicle moves through the water by varying its </a:t>
            </a:r>
            <a:r>
              <a:rPr lang="en-ZA" b="1" dirty="0"/>
              <a:t>buoyancy</a:t>
            </a:r>
            <a:r>
              <a:rPr lang="en-ZA" dirty="0"/>
              <a:t>, resulting in very long endurance and stealthy actuation. It resurfaces regularly to transmit information back to the operator including its positioning, on the </a:t>
            </a:r>
            <a:r>
              <a:rPr lang="en-ZA" dirty="0" err="1"/>
              <a:t>ongoing</a:t>
            </a:r>
            <a:r>
              <a:rPr lang="en-ZA" dirty="0"/>
              <a:t> mission, etc</a:t>
            </a:r>
            <a:r>
              <a:rPr lang="en-ZA" dirty="0" smtClean="0"/>
              <a:t>…</a:t>
            </a:r>
          </a:p>
          <a:p>
            <a:pPr algn="just"/>
            <a:endParaRPr lang="en-ZA" dirty="0" smtClean="0"/>
          </a:p>
          <a:p>
            <a:r>
              <a:rPr lang="en-ZA" dirty="0"/>
              <a:t>The </a:t>
            </a:r>
            <a:r>
              <a:rPr lang="en-ZA" dirty="0" err="1"/>
              <a:t>SeaExplorer</a:t>
            </a:r>
            <a:r>
              <a:rPr lang="en-ZA" dirty="0"/>
              <a:t> does not have wings nor external moving parts which facilitates </a:t>
            </a:r>
            <a:r>
              <a:rPr lang="en-ZA" b="1" dirty="0"/>
              <a:t>easy launch </a:t>
            </a:r>
            <a:r>
              <a:rPr lang="en-ZA" dirty="0"/>
              <a:t>and recovery operations and reduces the risk of entanglement (plastic debris, seaweed, and so on…). </a:t>
            </a:r>
            <a:endParaRPr lang="en-ZA" dirty="0" smtClean="0"/>
          </a:p>
          <a:p>
            <a:endParaRPr lang="en-ZA" dirty="0"/>
          </a:p>
          <a:p>
            <a:r>
              <a:rPr lang="en-ZA" dirty="0"/>
              <a:t>Due to its high ballast volume, </a:t>
            </a:r>
            <a:r>
              <a:rPr lang="en-ZA" dirty="0" err="1"/>
              <a:t>SeaExplorer</a:t>
            </a:r>
            <a:r>
              <a:rPr lang="en-ZA" dirty="0"/>
              <a:t> </a:t>
            </a:r>
            <a:r>
              <a:rPr lang="en-ZA" b="1" dirty="0"/>
              <a:t>speed is 1 knot</a:t>
            </a:r>
            <a:r>
              <a:rPr lang="en-ZA" dirty="0"/>
              <a:t>, twice as fast as competitors</a:t>
            </a:r>
            <a:r>
              <a:rPr lang="en-ZA" dirty="0" smtClean="0"/>
              <a:t>.</a:t>
            </a:r>
          </a:p>
          <a:p>
            <a:endParaRPr lang="en-ZA" dirty="0"/>
          </a:p>
          <a:p>
            <a:r>
              <a:rPr lang="en-ZA" dirty="0"/>
              <a:t>The design has been </a:t>
            </a:r>
            <a:r>
              <a:rPr lang="en-ZA" b="1" dirty="0"/>
              <a:t>green technology </a:t>
            </a:r>
            <a:r>
              <a:rPr lang="en-ZA" dirty="0"/>
              <a:t>oriented. Power is only by rechargeable batteries. </a:t>
            </a:r>
          </a:p>
          <a:p>
            <a:pPr algn="just"/>
            <a:endParaRPr lang="en-ZA" dirty="0"/>
          </a:p>
        </p:txBody>
      </p:sp>
    </p:spTree>
    <p:extLst>
      <p:ext uri="{BB962C8B-B14F-4D97-AF65-F5344CB8AC3E}">
        <p14:creationId xmlns:p14="http://schemas.microsoft.com/office/powerpoint/2010/main" val="1910301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
            <a:ext cx="7772400" cy="1470025"/>
          </a:xfrm>
        </p:spPr>
        <p:txBody>
          <a:bodyPr/>
          <a:lstStyle/>
          <a:p>
            <a:r>
              <a:rPr lang="en-ZA" sz="2000" b="1" dirty="0" smtClean="0">
                <a:solidFill>
                  <a:schemeClr val="tx1"/>
                </a:solidFill>
              </a:rPr>
              <a:t>What does the term LAGRANGIAN mean?</a:t>
            </a:r>
            <a:endParaRPr lang="en-ZA" sz="2000" b="1" dirty="0">
              <a:solidFill>
                <a:schemeClr val="tx1"/>
              </a:solidFill>
            </a:endParaRPr>
          </a:p>
        </p:txBody>
      </p:sp>
      <p:sp>
        <p:nvSpPr>
          <p:cNvPr id="3" name="Subtitle 2"/>
          <p:cNvSpPr>
            <a:spLocks noGrp="1"/>
          </p:cNvSpPr>
          <p:nvPr>
            <p:ph type="subTitle" idx="1"/>
          </p:nvPr>
        </p:nvSpPr>
        <p:spPr>
          <a:xfrm>
            <a:off x="34636" y="859847"/>
            <a:ext cx="8873836" cy="4343400"/>
          </a:xfrm>
        </p:spPr>
        <p:txBody>
          <a:bodyPr/>
          <a:lstStyle/>
          <a:p>
            <a:pPr algn="just"/>
            <a:r>
              <a:rPr lang="en-ZA" sz="1400" b="1" smtClean="0">
                <a:solidFill>
                  <a:schemeClr val="tx1"/>
                </a:solidFill>
              </a:rPr>
              <a:t>Lagrangian mechanics</a:t>
            </a:r>
            <a:r>
              <a:rPr lang="en-ZA" sz="1400" smtClean="0">
                <a:solidFill>
                  <a:schemeClr val="tx1"/>
                </a:solidFill>
              </a:rPr>
              <a:t> was introduced by the Italian-French mathematician and astronomer Joseph-Louis Lagrange in 1788. In Lagrangian mechanics, the trajectory of a system of particles is derived by solving the Lagrange equations. In each case, a mathematical function called the </a:t>
            </a:r>
            <a:r>
              <a:rPr lang="en-ZA" sz="1400" b="1" smtClean="0">
                <a:solidFill>
                  <a:schemeClr val="tx1"/>
                </a:solidFill>
              </a:rPr>
              <a:t>Lagrangian</a:t>
            </a:r>
            <a:r>
              <a:rPr lang="en-ZA" sz="1400" smtClean="0">
                <a:solidFill>
                  <a:schemeClr val="tx1"/>
                </a:solidFill>
              </a:rPr>
              <a:t> is a function of </a:t>
            </a:r>
          </a:p>
          <a:p>
            <a:pPr algn="just"/>
            <a:endParaRPr lang="en-ZA" sz="1400" smtClean="0">
              <a:solidFill>
                <a:schemeClr val="tx1"/>
              </a:solidFill>
            </a:endParaRPr>
          </a:p>
          <a:p>
            <a:pPr marL="285750" indent="-285750" algn="just">
              <a:buFont typeface="Arial" panose="020B0604020202020204" pitchFamily="34" charset="0"/>
              <a:buChar char="•"/>
            </a:pPr>
            <a:r>
              <a:rPr lang="en-ZA" sz="1400" smtClean="0">
                <a:solidFill>
                  <a:schemeClr val="tx1"/>
                </a:solidFill>
              </a:rPr>
              <a:t>the generalized coordinates, </a:t>
            </a:r>
          </a:p>
          <a:p>
            <a:pPr marL="285750" indent="-285750" algn="just">
              <a:buFont typeface="Arial" panose="020B0604020202020204" pitchFamily="34" charset="0"/>
              <a:buChar char="•"/>
            </a:pPr>
            <a:r>
              <a:rPr lang="en-ZA" sz="1400" smtClean="0">
                <a:solidFill>
                  <a:schemeClr val="tx1"/>
                </a:solidFill>
              </a:rPr>
              <a:t>their time derivatives, </a:t>
            </a:r>
          </a:p>
          <a:p>
            <a:pPr marL="285750" indent="-285750" algn="just">
              <a:buFont typeface="Arial" panose="020B0604020202020204" pitchFamily="34" charset="0"/>
              <a:buChar char="•"/>
            </a:pPr>
            <a:r>
              <a:rPr lang="en-ZA" sz="1400" smtClean="0">
                <a:solidFill>
                  <a:schemeClr val="tx1"/>
                </a:solidFill>
              </a:rPr>
              <a:t>and time</a:t>
            </a:r>
          </a:p>
          <a:p>
            <a:endParaRPr lang="en-ZA" sz="1200"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048000"/>
            <a:ext cx="3352800" cy="3352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790700"/>
            <a:ext cx="2238375" cy="2514600"/>
          </a:xfrm>
          <a:prstGeom prst="rect">
            <a:avLst/>
          </a:prstGeo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257800" y="3784283"/>
            <a:ext cx="3262745" cy="2509145"/>
          </a:xfrm>
          <a:prstGeom prst="rect">
            <a:avLst/>
          </a:prstGeom>
          <a:noFill/>
          <a:ln w="9525">
            <a:noFill/>
            <a:miter lim="800000"/>
            <a:headEnd/>
            <a:tailEnd/>
          </a:ln>
        </p:spPr>
      </p:pic>
    </p:spTree>
    <p:extLst>
      <p:ext uri="{BB962C8B-B14F-4D97-AF65-F5344CB8AC3E}">
        <p14:creationId xmlns:p14="http://schemas.microsoft.com/office/powerpoint/2010/main" val="1155778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a:t>B</a:t>
            </a:r>
            <a:r>
              <a:rPr lang="en-US" sz="2400" b="1" dirty="0" smtClean="0"/>
              <a:t>/ Get Gliders Data</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sp>
        <p:nvSpPr>
          <p:cNvPr id="2" name="Rectangle 1"/>
          <p:cNvSpPr/>
          <p:nvPr/>
        </p:nvSpPr>
        <p:spPr>
          <a:xfrm>
            <a:off x="2347883" y="787488"/>
            <a:ext cx="6656150" cy="1200329"/>
          </a:xfrm>
          <a:prstGeom prst="rect">
            <a:avLst/>
          </a:prstGeom>
        </p:spPr>
        <p:txBody>
          <a:bodyPr wrap="square">
            <a:spAutoFit/>
          </a:bodyPr>
          <a:lstStyle/>
          <a:p>
            <a:pPr algn="just"/>
            <a:r>
              <a:rPr lang="en-ZA" dirty="0" smtClean="0"/>
              <a:t>As seen in Lecture Water Column Instruments, the WOD13 easily offers all type of data (included </a:t>
            </a:r>
            <a:r>
              <a:rPr lang="en-ZA" dirty="0" smtClean="0">
                <a:solidFill>
                  <a:srgbClr val="7030A0"/>
                </a:solidFill>
              </a:rPr>
              <a:t>gliders data</a:t>
            </a:r>
            <a:r>
              <a:rPr lang="en-ZA" dirty="0" smtClean="0"/>
              <a:t>).</a:t>
            </a:r>
          </a:p>
          <a:p>
            <a:pPr algn="just"/>
            <a:r>
              <a:rPr lang="en-ZA" dirty="0" smtClean="0">
                <a:hlinkClick r:id="rId2"/>
              </a:rPr>
              <a:t>http</a:t>
            </a:r>
            <a:r>
              <a:rPr lang="en-ZA" dirty="0">
                <a:hlinkClick r:id="rId2"/>
              </a:rPr>
              <a:t>://</a:t>
            </a:r>
            <a:r>
              <a:rPr lang="en-ZA" dirty="0" smtClean="0">
                <a:hlinkClick r:id="rId2"/>
              </a:rPr>
              <a:t>www.nodc.noaa.gov/OC5/SELECT/dbsearch/dbsearch.html</a:t>
            </a:r>
            <a:endParaRPr lang="en-ZA" dirty="0" smtClean="0"/>
          </a:p>
          <a:p>
            <a:endParaRPr lang="en-ZA"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8406" t="6624" r="22308" b="5921"/>
          <a:stretch/>
        </p:blipFill>
        <p:spPr>
          <a:xfrm>
            <a:off x="179512" y="2549783"/>
            <a:ext cx="3980771" cy="3303125"/>
          </a:xfrm>
          <a:prstGeom prst="rect">
            <a:avLst/>
          </a:prstGeom>
        </p:spPr>
      </p:pic>
      <p:sp>
        <p:nvSpPr>
          <p:cNvPr id="8" name="TextBox 7"/>
          <p:cNvSpPr txBox="1"/>
          <p:nvPr/>
        </p:nvSpPr>
        <p:spPr>
          <a:xfrm>
            <a:off x="467544" y="1700808"/>
            <a:ext cx="7056784" cy="830997"/>
          </a:xfrm>
          <a:prstGeom prst="rect">
            <a:avLst/>
          </a:prstGeom>
          <a:noFill/>
        </p:spPr>
        <p:txBody>
          <a:bodyPr wrap="square" rtlCol="0">
            <a:spAutoFit/>
          </a:bodyPr>
          <a:lstStyle/>
          <a:p>
            <a:pPr algn="just"/>
            <a:r>
              <a:rPr lang="en-ZA" sz="1600" u="sng" dirty="0" smtClean="0"/>
              <a:t>Example: </a:t>
            </a:r>
            <a:r>
              <a:rPr lang="en-ZA" sz="1600" dirty="0" smtClean="0"/>
              <a:t>Temperature and salinity study for any gliders for the year 2012.</a:t>
            </a:r>
          </a:p>
          <a:p>
            <a:pPr algn="just"/>
            <a:r>
              <a:rPr lang="en-ZA" sz="1600" dirty="0"/>
              <a:t>Importing the data with ODV</a:t>
            </a:r>
            <a:r>
              <a:rPr lang="en-ZA" sz="1600" dirty="0" smtClean="0"/>
              <a:t>. (However, no salinity data when we read the file).</a:t>
            </a:r>
            <a:endParaRPr lang="en-ZA" sz="1600" dirty="0"/>
          </a:p>
          <a:p>
            <a:endParaRPr lang="en-ZA" sz="1600" dirty="0"/>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2976" t="11105" r="34168" b="9107"/>
          <a:stretch/>
        </p:blipFill>
        <p:spPr>
          <a:xfrm>
            <a:off x="4659718" y="2859097"/>
            <a:ext cx="4433113" cy="3000812"/>
          </a:xfrm>
          <a:prstGeom prst="rect">
            <a:avLst/>
          </a:prstGeom>
        </p:spPr>
      </p:pic>
      <p:sp>
        <p:nvSpPr>
          <p:cNvPr id="11" name="TextBox 10"/>
          <p:cNvSpPr txBox="1"/>
          <p:nvPr/>
        </p:nvSpPr>
        <p:spPr>
          <a:xfrm>
            <a:off x="729032" y="1018321"/>
            <a:ext cx="2206026" cy="369332"/>
          </a:xfrm>
          <a:prstGeom prst="rect">
            <a:avLst/>
          </a:prstGeom>
          <a:noFill/>
        </p:spPr>
        <p:txBody>
          <a:bodyPr wrap="square" rtlCol="0">
            <a:spAutoFit/>
          </a:bodyPr>
          <a:lstStyle/>
          <a:p>
            <a:r>
              <a:rPr lang="en-ZA" b="1" dirty="0">
                <a:solidFill>
                  <a:schemeClr val="accent1"/>
                </a:solidFill>
              </a:rPr>
              <a:t>1</a:t>
            </a:r>
            <a:r>
              <a:rPr lang="en-ZA" b="1" dirty="0" smtClean="0">
                <a:solidFill>
                  <a:schemeClr val="accent1"/>
                </a:solidFill>
              </a:rPr>
              <a:t>. WOD13</a:t>
            </a:r>
            <a:endParaRPr lang="en-ZA" dirty="0"/>
          </a:p>
        </p:txBody>
      </p:sp>
      <p:sp>
        <p:nvSpPr>
          <p:cNvPr id="12" name="Oval 11"/>
          <p:cNvSpPr/>
          <p:nvPr/>
        </p:nvSpPr>
        <p:spPr>
          <a:xfrm>
            <a:off x="179512" y="4212378"/>
            <a:ext cx="1244863"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ight Arrow 4"/>
          <p:cNvSpPr/>
          <p:nvPr/>
        </p:nvSpPr>
        <p:spPr>
          <a:xfrm>
            <a:off x="3907931" y="4212378"/>
            <a:ext cx="720080" cy="43204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Tree>
    <p:extLst>
      <p:ext uri="{BB962C8B-B14F-4D97-AF65-F5344CB8AC3E}">
        <p14:creationId xmlns:p14="http://schemas.microsoft.com/office/powerpoint/2010/main" val="146141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Summary</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732791"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2" name="TextBox 21"/>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2" t="30329" r="19552" b="7914"/>
          <a:stretch/>
        </p:blipFill>
        <p:spPr bwMode="auto">
          <a:xfrm>
            <a:off x="-10898" y="2060848"/>
            <a:ext cx="9165796" cy="402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1600" y="980728"/>
            <a:ext cx="6552728" cy="923330"/>
          </a:xfrm>
          <a:prstGeom prst="rect">
            <a:avLst/>
          </a:prstGeom>
          <a:noFill/>
        </p:spPr>
        <p:txBody>
          <a:bodyPr wrap="square" rtlCol="0">
            <a:spAutoFit/>
          </a:bodyPr>
          <a:lstStyle/>
          <a:p>
            <a:pPr algn="ctr"/>
            <a:r>
              <a:rPr lang="en-ZA" dirty="0" smtClean="0"/>
              <a:t>All the instruments (from buoys to robots)</a:t>
            </a:r>
          </a:p>
          <a:p>
            <a:pPr algn="ctr"/>
            <a:r>
              <a:rPr lang="en-ZA" dirty="0" smtClean="0"/>
              <a:t>between the 1</a:t>
            </a:r>
            <a:r>
              <a:rPr lang="en-ZA" baseline="30000" dirty="0" smtClean="0"/>
              <a:t>st</a:t>
            </a:r>
            <a:r>
              <a:rPr lang="en-ZA" dirty="0" smtClean="0"/>
              <a:t> and 3</a:t>
            </a:r>
            <a:r>
              <a:rPr lang="en-ZA" baseline="30000" dirty="0" smtClean="0"/>
              <a:t>rd</a:t>
            </a:r>
            <a:r>
              <a:rPr lang="en-ZA" dirty="0" smtClean="0"/>
              <a:t> of February 2014.</a:t>
            </a:r>
          </a:p>
          <a:p>
            <a:pPr algn="ctr"/>
            <a:r>
              <a:rPr lang="en-ZA" b="1" dirty="0" smtClean="0">
                <a:solidFill>
                  <a:srgbClr val="7030A0"/>
                </a:solidFill>
              </a:rPr>
              <a:t>1776684 Observations!! </a:t>
            </a:r>
            <a:endParaRPr lang="en-ZA" b="1" dirty="0">
              <a:solidFill>
                <a:srgbClr val="7030A0"/>
              </a:solidFill>
            </a:endParaRPr>
          </a:p>
        </p:txBody>
      </p:sp>
      <p:sp>
        <p:nvSpPr>
          <p:cNvPr id="6" name="Rectangle 5"/>
          <p:cNvSpPr/>
          <p:nvPr/>
        </p:nvSpPr>
        <p:spPr>
          <a:xfrm>
            <a:off x="4663165" y="6240079"/>
            <a:ext cx="4122204" cy="307777"/>
          </a:xfrm>
          <a:prstGeom prst="rect">
            <a:avLst/>
          </a:prstGeom>
        </p:spPr>
        <p:txBody>
          <a:bodyPr wrap="square">
            <a:spAutoFit/>
          </a:bodyPr>
          <a:lstStyle/>
          <a:p>
            <a:pPr lvl="0"/>
            <a:r>
              <a:rPr lang="en-ZA" sz="1400" dirty="0">
                <a:solidFill>
                  <a:prstClr val="black"/>
                </a:solidFill>
                <a:hlinkClick r:id="rId3"/>
              </a:rPr>
              <a:t>http://osmc.noaa.gov/Monitor/OSMC/OSMC.html</a:t>
            </a:r>
            <a:endParaRPr lang="en-ZA" sz="1400" dirty="0">
              <a:solidFill>
                <a:prstClr val="black"/>
              </a:solidFill>
            </a:endParaRPr>
          </a:p>
        </p:txBody>
      </p:sp>
    </p:spTree>
    <p:extLst>
      <p:ext uri="{BB962C8B-B14F-4D97-AF65-F5344CB8AC3E}">
        <p14:creationId xmlns:p14="http://schemas.microsoft.com/office/powerpoint/2010/main" val="1090415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038" b="21453"/>
          <a:stretch/>
        </p:blipFill>
        <p:spPr>
          <a:xfrm>
            <a:off x="-76200" y="990600"/>
            <a:ext cx="9246252" cy="3886200"/>
          </a:xfrm>
          <a:noFill/>
          <a:ln>
            <a:solidFill>
              <a:schemeClr val="bg2"/>
            </a:solidFill>
            <a:miter lim="800000"/>
            <a:headEnd/>
            <a:tailEnd/>
          </a:ln>
        </p:spPr>
      </p:pic>
      <p:sp>
        <p:nvSpPr>
          <p:cNvPr id="2" name="Title 1"/>
          <p:cNvSpPr>
            <a:spLocks noGrp="1"/>
          </p:cNvSpPr>
          <p:nvPr>
            <p:ph type="title"/>
          </p:nvPr>
        </p:nvSpPr>
        <p:spPr/>
        <p:txBody>
          <a:bodyPr/>
          <a:lstStyle/>
          <a:p>
            <a:endParaRPr lang="en-ZA"/>
          </a:p>
        </p:txBody>
      </p:sp>
      <p:sp>
        <p:nvSpPr>
          <p:cNvPr id="3" name="Rectangle 2"/>
          <p:cNvSpPr/>
          <p:nvPr/>
        </p:nvSpPr>
        <p:spPr>
          <a:xfrm>
            <a:off x="304800" y="5105400"/>
            <a:ext cx="8382000" cy="830997"/>
          </a:xfrm>
          <a:prstGeom prst="rect">
            <a:avLst/>
          </a:prstGeom>
        </p:spPr>
        <p:txBody>
          <a:bodyPr wrap="square">
            <a:spAutoFit/>
          </a:bodyPr>
          <a:lstStyle/>
          <a:p>
            <a:r>
              <a:rPr lang="en-ZA" dirty="0"/>
              <a:t>https://samspostgrads.wordpress.com/2012/07/06/hi-tech-rubber-ducks-drifters-gliders-and-argo/</a:t>
            </a:r>
          </a:p>
        </p:txBody>
      </p:sp>
    </p:spTree>
    <p:extLst>
      <p:ext uri="{BB962C8B-B14F-4D97-AF65-F5344CB8AC3E}">
        <p14:creationId xmlns:p14="http://schemas.microsoft.com/office/powerpoint/2010/main" val="39937911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4"/>
          <p:cNvSpPr>
            <a:spLocks noGrp="1"/>
          </p:cNvSpPr>
          <p:nvPr>
            <p:ph type="title"/>
          </p:nvPr>
        </p:nvSpPr>
        <p:spPr/>
        <p:txBody>
          <a:bodyPr/>
          <a:lstStyle/>
          <a:p>
            <a:endParaRPr lang="en-US" altLang="en-US" smtClean="0"/>
          </a:p>
        </p:txBody>
      </p:sp>
      <p:pic>
        <p:nvPicPr>
          <p:cNvPr id="56323" name="Content Placeholder 6" descr="svp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extLst>
      <p:ext uri="{BB962C8B-B14F-4D97-AF65-F5344CB8AC3E}">
        <p14:creationId xmlns:p14="http://schemas.microsoft.com/office/powerpoint/2010/main" val="140639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772400" cy="304800"/>
          </a:xfrm>
        </p:spPr>
        <p:txBody>
          <a:bodyPr>
            <a:normAutofit fontScale="90000"/>
          </a:bodyPr>
          <a:lstStyle/>
          <a:p>
            <a:r>
              <a:rPr lang="en-ZA" dirty="0" smtClean="0"/>
              <a:t>In the ocean what does it look like?</a:t>
            </a:r>
            <a:endParaRPr lang="en-ZA"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00200"/>
            <a:ext cx="8534400" cy="4267200"/>
          </a:xfrm>
        </p:spPr>
      </p:pic>
    </p:spTree>
    <p:extLst>
      <p:ext uri="{BB962C8B-B14F-4D97-AF65-F5344CB8AC3E}">
        <p14:creationId xmlns:p14="http://schemas.microsoft.com/office/powerpoint/2010/main" val="3738048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itle 5"/>
          <p:cNvSpPr>
            <a:spLocks noGrp="1"/>
          </p:cNvSpPr>
          <p:nvPr>
            <p:ph type="title"/>
          </p:nvPr>
        </p:nvSpPr>
        <p:spPr>
          <a:xfrm>
            <a:off x="228600" y="228600"/>
            <a:ext cx="8610600" cy="457200"/>
          </a:xfrm>
        </p:spPr>
        <p:txBody>
          <a:bodyPr>
            <a:normAutofit fontScale="90000"/>
          </a:bodyPr>
          <a:lstStyle/>
          <a:p>
            <a:r>
              <a:rPr lang="en-US" dirty="0" smtClean="0">
                <a:solidFill>
                  <a:schemeClr val="tx1"/>
                </a:solidFill>
              </a:rPr>
              <a:t>So how can we measure? - Surface Drifters</a:t>
            </a:r>
          </a:p>
        </p:txBody>
      </p:sp>
      <p:pic>
        <p:nvPicPr>
          <p:cNvPr id="31749" name="Picture 3"/>
          <p:cNvPicPr>
            <a:picLocks noChangeAspect="1" noChangeArrowheads="1"/>
          </p:cNvPicPr>
          <p:nvPr/>
        </p:nvPicPr>
        <p:blipFill>
          <a:blip r:embed="rId3"/>
          <a:srcRect/>
          <a:stretch>
            <a:fillRect/>
          </a:stretch>
        </p:blipFill>
        <p:spPr bwMode="auto">
          <a:xfrm>
            <a:off x="914400" y="749549"/>
            <a:ext cx="6963141" cy="5803651"/>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pPr>
              <a:defRPr/>
            </a:pPr>
            <a:r>
              <a:rPr lang="en-US"/>
              <a:t>Talley SIO 210 (2013)</a:t>
            </a:r>
          </a:p>
        </p:txBody>
      </p:sp>
    </p:spTree>
    <p:extLst>
      <p:ext uri="{BB962C8B-B14F-4D97-AF65-F5344CB8AC3E}">
        <p14:creationId xmlns:p14="http://schemas.microsoft.com/office/powerpoint/2010/main" val="4175417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5"/>
          <p:cNvSpPr txBox="1">
            <a:spLocks noChangeArrowheads="1"/>
          </p:cNvSpPr>
          <p:nvPr/>
        </p:nvSpPr>
        <p:spPr bwMode="auto">
          <a:xfrm>
            <a:off x="0" y="762000"/>
            <a:ext cx="5056910" cy="2677656"/>
          </a:xfrm>
          <a:prstGeom prst="rect">
            <a:avLst/>
          </a:prstGeom>
          <a:noFill/>
          <a:ln w="9525">
            <a:noFill/>
            <a:miter lim="800000"/>
            <a:headEnd/>
            <a:tailEnd/>
          </a:ln>
        </p:spPr>
        <p:txBody>
          <a:bodyPr wrap="square">
            <a:prstTxWarp prst="textNoShape">
              <a:avLst/>
            </a:prstTxWarp>
            <a:spAutoFit/>
          </a:bodyPr>
          <a:lstStyle/>
          <a:p>
            <a:r>
              <a:rPr lang="en-US" b="1" dirty="0" smtClean="0">
                <a:solidFill>
                  <a:srgbClr val="0000FF"/>
                </a:solidFill>
                <a:latin typeface="Verdana" charset="0"/>
              </a:rPr>
              <a:t>Measure</a:t>
            </a:r>
          </a:p>
          <a:p>
            <a:pPr marL="457200" indent="-457200">
              <a:buAutoNum type="arabicPeriod"/>
            </a:pPr>
            <a:r>
              <a:rPr lang="en-US" dirty="0" smtClean="0">
                <a:solidFill>
                  <a:srgbClr val="0000FF"/>
                </a:solidFill>
                <a:latin typeface="Verdana" charset="0"/>
              </a:rPr>
              <a:t>Velocity</a:t>
            </a:r>
          </a:p>
          <a:p>
            <a:pPr marL="457200" indent="-457200">
              <a:buAutoNum type="arabicPeriod"/>
            </a:pPr>
            <a:r>
              <a:rPr lang="en-US" dirty="0" smtClean="0">
                <a:solidFill>
                  <a:srgbClr val="0000FF"/>
                </a:solidFill>
                <a:latin typeface="Verdana" charset="0"/>
              </a:rPr>
              <a:t>SST</a:t>
            </a:r>
          </a:p>
          <a:p>
            <a:pPr marL="457200" indent="-457200">
              <a:buAutoNum type="arabicPeriod"/>
            </a:pPr>
            <a:r>
              <a:rPr lang="en-US" dirty="0" smtClean="0">
                <a:solidFill>
                  <a:srgbClr val="0000FF"/>
                </a:solidFill>
                <a:latin typeface="Verdana" charset="0"/>
              </a:rPr>
              <a:t>SSS</a:t>
            </a:r>
          </a:p>
          <a:p>
            <a:pPr marL="457200" indent="-457200">
              <a:buAutoNum type="arabicPeriod"/>
            </a:pPr>
            <a:r>
              <a:rPr lang="en-US" dirty="0" smtClean="0">
                <a:solidFill>
                  <a:srgbClr val="0000FF"/>
                </a:solidFill>
                <a:latin typeface="Verdana" charset="0"/>
              </a:rPr>
              <a:t>Air Pressure</a:t>
            </a:r>
          </a:p>
          <a:p>
            <a:pPr marL="457200" indent="-457200">
              <a:buFontTx/>
              <a:buAutoNum type="arabicPeriod"/>
            </a:pPr>
            <a:r>
              <a:rPr lang="en-GB" altLang="en-US" dirty="0">
                <a:latin typeface="Arial" pitchFamily="34" charset="0"/>
                <a:ea typeface="ＭＳ Ｐゴシック" pitchFamily="34" charset="-128"/>
                <a:cs typeface="Arial" pitchFamily="34" charset="0"/>
              </a:rPr>
              <a:t>Pressure ± 1hPa; SST ± 0.2K</a:t>
            </a:r>
          </a:p>
          <a:p>
            <a:pPr marL="457200" indent="-457200">
              <a:buAutoNum type="arabicPeriod"/>
            </a:pPr>
            <a:endParaRPr lang="en-US" dirty="0">
              <a:solidFill>
                <a:srgbClr val="0000FF"/>
              </a:solidFill>
              <a:latin typeface="Verdana" charset="0"/>
            </a:endParaRPr>
          </a:p>
        </p:txBody>
      </p:sp>
      <p:sp>
        <p:nvSpPr>
          <p:cNvPr id="31748" name="Title 5"/>
          <p:cNvSpPr>
            <a:spLocks noGrp="1"/>
          </p:cNvSpPr>
          <p:nvPr>
            <p:ph type="title"/>
          </p:nvPr>
        </p:nvSpPr>
        <p:spPr>
          <a:xfrm>
            <a:off x="228600" y="228600"/>
            <a:ext cx="8610600" cy="457200"/>
          </a:xfrm>
        </p:spPr>
        <p:txBody>
          <a:bodyPr>
            <a:normAutofit fontScale="90000"/>
          </a:bodyPr>
          <a:lstStyle/>
          <a:p>
            <a:r>
              <a:rPr lang="en-US" dirty="0" smtClean="0">
                <a:solidFill>
                  <a:schemeClr val="tx1"/>
                </a:solidFill>
              </a:rPr>
              <a:t>So how can we measure? - Surface Drifters</a:t>
            </a:r>
          </a:p>
        </p:txBody>
      </p:sp>
      <p:sp>
        <p:nvSpPr>
          <p:cNvPr id="7" name="Footer Placeholder 6"/>
          <p:cNvSpPr>
            <a:spLocks noGrp="1"/>
          </p:cNvSpPr>
          <p:nvPr>
            <p:ph type="ftr" sz="quarter" idx="11"/>
          </p:nvPr>
        </p:nvSpPr>
        <p:spPr/>
        <p:txBody>
          <a:bodyPr/>
          <a:lstStyle/>
          <a:p>
            <a:pPr>
              <a:defRPr/>
            </a:pPr>
            <a:r>
              <a:rPr lang="en-US"/>
              <a:t>Talley SIO 210 (2013)</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129145"/>
            <a:ext cx="4191316" cy="542405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0400"/>
            <a:ext cx="4495800" cy="3630458"/>
          </a:xfrm>
          <a:prstGeom prst="rect">
            <a:avLst/>
          </a:prstGeom>
        </p:spPr>
      </p:pic>
    </p:spTree>
    <p:extLst>
      <p:ext uri="{BB962C8B-B14F-4D97-AF65-F5344CB8AC3E}">
        <p14:creationId xmlns:p14="http://schemas.microsoft.com/office/powerpoint/2010/main" val="3088693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Footer Placeholder 2"/>
          <p:cNvSpPr>
            <a:spLocks noGrp="1"/>
          </p:cNvSpPr>
          <p:nvPr>
            <p:ph type="ftr" sz="quarter" idx="11"/>
          </p:nvPr>
        </p:nvSpPr>
        <p:spPr/>
        <p:txBody>
          <a:bodyPr/>
          <a:lstStyle/>
          <a:p>
            <a:pPr>
              <a:defRPr/>
            </a:pPr>
            <a:r>
              <a:rPr lang="en-US" smtClean="0"/>
              <a:t>Talley SIO 210 (2013)</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9"/>
            <a:ext cx="9144000" cy="6848782"/>
          </a:xfrm>
          <a:prstGeom prst="rect">
            <a:avLst/>
          </a:prstGeom>
        </p:spPr>
      </p:pic>
    </p:spTree>
    <p:extLst>
      <p:ext uri="{BB962C8B-B14F-4D97-AF65-F5344CB8AC3E}">
        <p14:creationId xmlns:p14="http://schemas.microsoft.com/office/powerpoint/2010/main" val="1895552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Grp="1" noChangeArrowheads="1"/>
          </p:cNvSpPr>
          <p:nvPr>
            <p:ph type="title"/>
          </p:nvPr>
        </p:nvSpPr>
        <p:spPr>
          <a:xfrm>
            <a:off x="609600" y="838200"/>
            <a:ext cx="7772400" cy="304800"/>
          </a:xfrm>
        </p:spPr>
        <p:txBody>
          <a:bodyPr>
            <a:normAutofit fontScale="90000"/>
          </a:bodyPr>
          <a:lstStyle/>
          <a:p>
            <a:r>
              <a:rPr lang="en-US" altLang="en-US" dirty="0"/>
              <a:t>Drifters- tracking methods</a:t>
            </a:r>
          </a:p>
        </p:txBody>
      </p:sp>
      <p:sp>
        <p:nvSpPr>
          <p:cNvPr id="70659" name="Rectangle 3"/>
          <p:cNvSpPr>
            <a:spLocks noGrp="1" noChangeArrowheads="1"/>
          </p:cNvSpPr>
          <p:nvPr>
            <p:ph type="body" idx="1"/>
          </p:nvPr>
        </p:nvSpPr>
        <p:spPr>
          <a:xfrm>
            <a:off x="152400" y="1371600"/>
            <a:ext cx="5334000" cy="4114800"/>
          </a:xfrm>
        </p:spPr>
        <p:txBody>
          <a:bodyPr>
            <a:normAutofit lnSpcReduction="10000"/>
          </a:bodyPr>
          <a:lstStyle/>
          <a:p>
            <a:pPr>
              <a:lnSpc>
                <a:spcPct val="90000"/>
              </a:lnSpc>
            </a:pPr>
            <a:r>
              <a:rPr lang="en-US" altLang="en-US" sz="2400" dirty="0"/>
              <a:t>Human recovery and reporting</a:t>
            </a:r>
          </a:p>
          <a:p>
            <a:pPr>
              <a:lnSpc>
                <a:spcPct val="90000"/>
              </a:lnSpc>
            </a:pPr>
            <a:r>
              <a:rPr lang="en-US" altLang="en-US" sz="2400" dirty="0"/>
              <a:t>Visual (from land or ship)</a:t>
            </a:r>
          </a:p>
          <a:p>
            <a:pPr>
              <a:lnSpc>
                <a:spcPct val="90000"/>
              </a:lnSpc>
            </a:pPr>
            <a:r>
              <a:rPr lang="en-US" altLang="en-US" sz="2400" dirty="0"/>
              <a:t>Radar ranging (from land or ship)</a:t>
            </a:r>
          </a:p>
          <a:p>
            <a:pPr>
              <a:lnSpc>
                <a:spcPct val="90000"/>
              </a:lnSpc>
            </a:pPr>
            <a:r>
              <a:rPr lang="en-US" altLang="en-US" sz="2400" dirty="0"/>
              <a:t>Radio ranging and directing finding (RDF)</a:t>
            </a:r>
          </a:p>
          <a:p>
            <a:pPr>
              <a:lnSpc>
                <a:spcPct val="90000"/>
              </a:lnSpc>
            </a:pPr>
            <a:r>
              <a:rPr lang="en-US" altLang="en-US" sz="2400" dirty="0"/>
              <a:t>ARGOS transmitter</a:t>
            </a:r>
          </a:p>
          <a:p>
            <a:pPr lvl="1">
              <a:lnSpc>
                <a:spcPct val="90000"/>
              </a:lnSpc>
            </a:pPr>
            <a:r>
              <a:rPr lang="en-US" altLang="en-US" sz="2000" dirty="0"/>
              <a:t>Via satellite</a:t>
            </a:r>
          </a:p>
          <a:p>
            <a:pPr lvl="1">
              <a:lnSpc>
                <a:spcPct val="90000"/>
              </a:lnSpc>
            </a:pPr>
            <a:r>
              <a:rPr lang="en-US" altLang="en-US" sz="2000" dirty="0"/>
              <a:t>Via local user terminal (cheaper, but less accurate)</a:t>
            </a:r>
          </a:p>
          <a:p>
            <a:pPr>
              <a:lnSpc>
                <a:spcPct val="90000"/>
              </a:lnSpc>
            </a:pPr>
            <a:r>
              <a:rPr lang="en-US" altLang="en-US" sz="2400" dirty="0"/>
              <a:t>GPS or LORAN position transmitted via packet radio or via cell phone or Iridium satellite</a:t>
            </a:r>
          </a:p>
        </p:txBody>
      </p:sp>
      <p:pic>
        <p:nvPicPr>
          <p:cNvPr id="4" name="Picture 3" descr="drifter2"/>
          <p:cNvPicPr>
            <a:picLocks noChangeAspect="1" noChangeArrowheads="1"/>
          </p:cNvPicPr>
          <p:nvPr/>
        </p:nvPicPr>
        <p:blipFill>
          <a:blip r:embed="rId3">
            <a:extLst>
              <a:ext uri="{28A0092B-C50C-407E-A947-70E740481C1C}">
                <a14:useLocalDpi xmlns:a14="http://schemas.microsoft.com/office/drawing/2010/main" val="0"/>
              </a:ext>
            </a:extLst>
          </a:blip>
          <a:srcRect t="25641"/>
          <a:stretch>
            <a:fillRect/>
          </a:stretch>
        </p:blipFill>
        <p:spPr bwMode="auto">
          <a:xfrm>
            <a:off x="5527964" y="1828800"/>
            <a:ext cx="361603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989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Footer Placeholder 3"/>
          <p:cNvSpPr>
            <a:spLocks noGrp="1"/>
          </p:cNvSpPr>
          <p:nvPr>
            <p:ph type="ftr" sz="quarter" idx="11"/>
          </p:nvPr>
        </p:nvSpPr>
        <p:spPr/>
        <p:txBody>
          <a:bodyPr/>
          <a:lstStyle/>
          <a:p>
            <a:pPr>
              <a:defRPr/>
            </a:pPr>
            <a:r>
              <a:rPr lang="en-US" smtClean="0"/>
              <a:t>Talley SIO 210 (2013)</a:t>
            </a:r>
            <a:endParaRPr lang="en-US"/>
          </a:p>
        </p:txBody>
      </p:sp>
      <p:sp>
        <p:nvSpPr>
          <p:cNvPr id="6" name="TextBox 5"/>
          <p:cNvSpPr txBox="1"/>
          <p:nvPr/>
        </p:nvSpPr>
        <p:spPr>
          <a:xfrm>
            <a:off x="5867400" y="152400"/>
            <a:ext cx="3183628" cy="584775"/>
          </a:xfrm>
          <a:prstGeom prst="rect">
            <a:avLst/>
          </a:prstGeom>
          <a:solidFill>
            <a:schemeClr val="accent1"/>
          </a:solidFill>
        </p:spPr>
        <p:txBody>
          <a:bodyPr wrap="none" rtlCol="0">
            <a:spAutoFit/>
          </a:bodyPr>
          <a:lstStyle/>
          <a:p>
            <a:r>
              <a:rPr lang="en-ZA" sz="3200" b="1" dirty="0" smtClean="0">
                <a:solidFill>
                  <a:srgbClr val="FF0000"/>
                </a:solidFill>
              </a:rPr>
              <a:t>WHY measure??</a:t>
            </a:r>
            <a:endParaRPr lang="en-ZA" sz="3200" b="1" dirty="0">
              <a:solidFill>
                <a:srgbClr val="FF0000"/>
              </a:solidFill>
            </a:endParaRPr>
          </a:p>
        </p:txBody>
      </p:sp>
    </p:spTree>
    <p:extLst>
      <p:ext uri="{BB962C8B-B14F-4D97-AF65-F5344CB8AC3E}">
        <p14:creationId xmlns:p14="http://schemas.microsoft.com/office/powerpoint/2010/main" val="1783168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8985"/>
          <a:stretch/>
        </p:blipFill>
        <p:spPr>
          <a:xfrm>
            <a:off x="228600" y="152400"/>
            <a:ext cx="8737598" cy="5964382"/>
          </a:xfrm>
        </p:spPr>
      </p:pic>
    </p:spTree>
    <p:extLst>
      <p:ext uri="{BB962C8B-B14F-4D97-AF65-F5344CB8AC3E}">
        <p14:creationId xmlns:p14="http://schemas.microsoft.com/office/powerpoint/2010/main" val="595290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96875" y="115888"/>
            <a:ext cx="7772400" cy="1143000"/>
          </a:xfrm>
        </p:spPr>
        <p:txBody>
          <a:bodyPr/>
          <a:lstStyle/>
          <a:p>
            <a:r>
              <a:rPr lang="en-ZA" altLang="en-US" sz="3200" smtClean="0">
                <a:solidFill>
                  <a:srgbClr val="FF0000"/>
                </a:solidFill>
              </a:rPr>
              <a:t>Drifters used to monitor hurricanes….</a:t>
            </a:r>
          </a:p>
        </p:txBody>
      </p:sp>
      <p:pic>
        <p:nvPicPr>
          <p:cNvPr id="59395" name="Picture 4" descr="pressure"/>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t="4800"/>
          <a:stretch>
            <a:fillRect/>
          </a:stretch>
        </p:blipFill>
        <p:spPr>
          <a:xfrm>
            <a:off x="0" y="0"/>
            <a:ext cx="9144000" cy="6929438"/>
          </a:xfrm>
        </p:spPr>
      </p:pic>
      <p:sp>
        <p:nvSpPr>
          <p:cNvPr id="59396" name="Text Placeholder 6"/>
          <p:cNvSpPr>
            <a:spLocks noGrp="1"/>
          </p:cNvSpPr>
          <p:nvPr>
            <p:ph type="body" sz="half" idx="1"/>
          </p:nvPr>
        </p:nvSpPr>
        <p:spPr/>
        <p:txBody>
          <a:bodyPr/>
          <a:lstStyle/>
          <a:p>
            <a:endParaRPr lang="en-US" altLang="en-US" smtClean="0"/>
          </a:p>
        </p:txBody>
      </p:sp>
      <p:sp>
        <p:nvSpPr>
          <p:cNvPr id="59397" name="Content Placeholder 7"/>
          <p:cNvSpPr>
            <a:spLocks noGrp="1"/>
          </p:cNvSpPr>
          <p:nvPr>
            <p:ph sz="quarter" idx="3"/>
          </p:nvPr>
        </p:nvSpPr>
        <p:spPr/>
        <p:txBody>
          <a:bodyPr/>
          <a:lstStyle/>
          <a:p>
            <a:endParaRPr lang="en-US" altLang="en-US" smtClean="0"/>
          </a:p>
        </p:txBody>
      </p:sp>
    </p:spTree>
    <p:extLst>
      <p:ext uri="{BB962C8B-B14F-4D97-AF65-F5344CB8AC3E}">
        <p14:creationId xmlns:p14="http://schemas.microsoft.com/office/powerpoint/2010/main" val="2844572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96875" y="115888"/>
            <a:ext cx="7772400" cy="1143000"/>
          </a:xfrm>
        </p:spPr>
        <p:txBody>
          <a:bodyPr/>
          <a:lstStyle/>
          <a:p>
            <a:r>
              <a:rPr lang="en-ZA" altLang="en-US" sz="3200" smtClean="0">
                <a:solidFill>
                  <a:srgbClr val="FF0000"/>
                </a:solidFill>
              </a:rPr>
              <a:t>Drifters used to monitor hurricanes….</a:t>
            </a:r>
          </a:p>
        </p:txBody>
      </p:sp>
      <p:pic>
        <p:nvPicPr>
          <p:cNvPr id="60419" name="Picture 6" descr="hurricane"/>
          <p:cNvPicPr>
            <a:picLocks noChangeAspect="1" noChangeArrowheads="1"/>
          </p:cNvPicPr>
          <p:nvPr/>
        </p:nvPicPr>
        <p:blipFill>
          <a:blip r:embed="rId2">
            <a:extLst>
              <a:ext uri="{28A0092B-C50C-407E-A947-70E740481C1C}">
                <a14:useLocalDpi xmlns:a14="http://schemas.microsoft.com/office/drawing/2010/main" val="0"/>
              </a:ext>
            </a:extLst>
          </a:blip>
          <a:srcRect t="4851"/>
          <a:stretch>
            <a:fillRect/>
          </a:stretch>
        </p:blipFill>
        <p:spPr bwMode="auto">
          <a:xfrm>
            <a:off x="0" y="0"/>
            <a:ext cx="9251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Placeholder 6"/>
          <p:cNvSpPr>
            <a:spLocks noGrp="1"/>
          </p:cNvSpPr>
          <p:nvPr>
            <p:ph type="body" sz="half" idx="1"/>
          </p:nvPr>
        </p:nvSpPr>
        <p:spPr/>
        <p:txBody>
          <a:bodyPr/>
          <a:lstStyle/>
          <a:p>
            <a:endParaRPr lang="en-US" altLang="en-US" smtClean="0"/>
          </a:p>
        </p:txBody>
      </p:sp>
      <p:sp>
        <p:nvSpPr>
          <p:cNvPr id="60421" name="Content Placeholder 7"/>
          <p:cNvSpPr>
            <a:spLocks noGrp="1"/>
          </p:cNvSpPr>
          <p:nvPr>
            <p:ph sz="quarter" idx="3"/>
          </p:nvPr>
        </p:nvSpPr>
        <p:spPr/>
        <p:txBody>
          <a:bodyPr/>
          <a:lstStyle/>
          <a:p>
            <a:endParaRPr lang="en-US" altLang="en-US" smtClean="0"/>
          </a:p>
        </p:txBody>
      </p:sp>
      <p:sp>
        <p:nvSpPr>
          <p:cNvPr id="60422" name="Content Placeholder 8"/>
          <p:cNvSpPr>
            <a:spLocks noGrp="1"/>
          </p:cNvSpPr>
          <p:nvPr>
            <p:ph sz="quarter" idx="2"/>
          </p:nvPr>
        </p:nvSpPr>
        <p:spPr/>
        <p:txBody>
          <a:bodyPr/>
          <a:lstStyle/>
          <a:p>
            <a:endParaRPr lang="en-US" altLang="en-US" smtClean="0"/>
          </a:p>
        </p:txBody>
      </p:sp>
    </p:spTree>
    <p:extLst>
      <p:ext uri="{BB962C8B-B14F-4D97-AF65-F5344CB8AC3E}">
        <p14:creationId xmlns:p14="http://schemas.microsoft.com/office/powerpoint/2010/main" val="30569162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7772400" cy="304800"/>
          </a:xfrm>
        </p:spPr>
        <p:txBody>
          <a:bodyPr>
            <a:normAutofit fontScale="90000"/>
          </a:bodyPr>
          <a:lstStyle/>
          <a:p>
            <a:r>
              <a:rPr lang="en-ZA" sz="2400" dirty="0">
                <a:solidFill>
                  <a:srgbClr val="FF0000"/>
                </a:solidFill>
              </a:rPr>
              <a:t>http://www.aoml.noaa.gov/phod/dac/index.php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1524000"/>
            <a:ext cx="9144000" cy="4929987"/>
          </a:xfrm>
          <a:prstGeom prst="rect">
            <a:avLst/>
          </a:prstGeom>
        </p:spPr>
      </p:pic>
    </p:spTree>
    <p:extLst>
      <p:ext uri="{BB962C8B-B14F-4D97-AF65-F5344CB8AC3E}">
        <p14:creationId xmlns:p14="http://schemas.microsoft.com/office/powerpoint/2010/main" val="558337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smtClean="0">
                <a:latin typeface="Arial" pitchFamily="34" charset="0"/>
                <a:ea typeface="ＭＳ Ｐゴシック" pitchFamily="34" charset="-128"/>
                <a:cs typeface="Arial" pitchFamily="34" charset="0"/>
              </a:rPr>
              <a:t>Drogue presence detection</a:t>
            </a:r>
          </a:p>
        </p:txBody>
      </p:sp>
      <p:sp>
        <p:nvSpPr>
          <p:cNvPr id="9219" name="Content Placeholder 8"/>
          <p:cNvSpPr>
            <a:spLocks noGrp="1"/>
          </p:cNvSpPr>
          <p:nvPr>
            <p:ph idx="1"/>
          </p:nvPr>
        </p:nvSpPr>
        <p:spPr>
          <a:xfrm>
            <a:off x="228600" y="1031558"/>
            <a:ext cx="3954780" cy="6055042"/>
          </a:xfrm>
        </p:spPr>
        <p:txBody>
          <a:bodyPr/>
          <a:lstStyle/>
          <a:p>
            <a:r>
              <a:rPr lang="en-GB" altLang="en-US" sz="2400" b="1" dirty="0" smtClean="0">
                <a:latin typeface="Arial" pitchFamily="34" charset="0"/>
                <a:ea typeface="ＭＳ Ｐゴシック" pitchFamily="34" charset="-128"/>
                <a:cs typeface="Arial" pitchFamily="34" charset="0"/>
              </a:rPr>
              <a:t>Drogue adds large inertial mass</a:t>
            </a:r>
          </a:p>
          <a:p>
            <a:r>
              <a:rPr lang="en-GB" altLang="en-US" sz="2400" b="1" dirty="0" smtClean="0">
                <a:latin typeface="Arial" pitchFamily="34" charset="0"/>
                <a:ea typeface="ＭＳ Ｐゴシック" pitchFamily="34" charset="-128"/>
                <a:cs typeface="Arial" pitchFamily="34" charset="0"/>
              </a:rPr>
              <a:t>Small residual buoyancy</a:t>
            </a:r>
          </a:p>
          <a:p>
            <a:r>
              <a:rPr lang="en-GB" altLang="en-US" sz="2400" b="1" dirty="0" smtClean="0">
                <a:latin typeface="Arial" pitchFamily="34" charset="0"/>
                <a:ea typeface="ＭＳ Ｐゴシック" pitchFamily="34" charset="-128"/>
                <a:cs typeface="Arial" pitchFamily="34" charset="0"/>
              </a:rPr>
              <a:t>Buoy submerged for much of the time in rough seas</a:t>
            </a:r>
          </a:p>
          <a:p>
            <a:r>
              <a:rPr lang="en-GB" altLang="en-US" sz="2400" b="1" dirty="0" smtClean="0">
                <a:latin typeface="Arial" pitchFamily="34" charset="0"/>
                <a:ea typeface="ＭＳ Ｐゴシック" pitchFamily="34" charset="-128"/>
                <a:cs typeface="Arial" pitchFamily="34" charset="0"/>
              </a:rPr>
              <a:t>Depth of submersion may be &gt;&gt; 1m</a:t>
            </a:r>
          </a:p>
          <a:p>
            <a:r>
              <a:rPr lang="en-GB" altLang="en-US" sz="2400" b="1" dirty="0" smtClean="0">
                <a:latin typeface="Arial" pitchFamily="34" charset="0"/>
                <a:ea typeface="ＭＳ Ｐゴシック" pitchFamily="34" charset="-128"/>
                <a:cs typeface="Arial" pitchFamily="34" charset="0"/>
              </a:rPr>
              <a:t>Submersion sensor used to detect presence/absence of drogue</a:t>
            </a:r>
          </a:p>
        </p:txBody>
      </p:sp>
      <p:grpSp>
        <p:nvGrpSpPr>
          <p:cNvPr id="9220" name="Group 7"/>
          <p:cNvGrpSpPr>
            <a:grpSpLocks/>
          </p:cNvGrpSpPr>
          <p:nvPr/>
        </p:nvGrpSpPr>
        <p:grpSpPr bwMode="auto">
          <a:xfrm>
            <a:off x="4183380" y="1225868"/>
            <a:ext cx="4730592" cy="4536282"/>
            <a:chOff x="2487712" y="1582057"/>
            <a:chExt cx="5256584" cy="5040395"/>
          </a:xfrm>
        </p:grpSpPr>
        <p:pic>
          <p:nvPicPr>
            <p:cNvPr id="9222" name="Picture 2"/>
            <p:cNvPicPr>
              <a:picLocks noChangeAspect="1" noChangeArrowheads="1"/>
            </p:cNvPicPr>
            <p:nvPr/>
          </p:nvPicPr>
          <p:blipFill>
            <a:blip r:embed="rId3">
              <a:extLst>
                <a:ext uri="{28A0092B-C50C-407E-A947-70E740481C1C}">
                  <a14:useLocalDpi xmlns:a14="http://schemas.microsoft.com/office/drawing/2010/main" val="0"/>
                </a:ext>
              </a:extLst>
            </a:blip>
            <a:srcRect t="10461"/>
            <a:stretch>
              <a:fillRect/>
            </a:stretch>
          </p:blipFill>
          <p:spPr bwMode="auto">
            <a:xfrm>
              <a:off x="2636837" y="1582057"/>
              <a:ext cx="4886325" cy="5040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5583555" y="4745996"/>
              <a:ext cx="865249" cy="11525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224" name="TextBox 5"/>
            <p:cNvSpPr txBox="1">
              <a:spLocks noChangeArrowheads="1"/>
            </p:cNvSpPr>
            <p:nvPr/>
          </p:nvSpPr>
          <p:spPr bwMode="auto">
            <a:xfrm>
              <a:off x="6016104" y="4386064"/>
              <a:ext cx="1728192" cy="41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GB" altLang="en-US" sz="1800">
                  <a:latin typeface="Arial" pitchFamily="34" charset="0"/>
                  <a:cs typeface="Arial" pitchFamily="34" charset="0"/>
                </a:rPr>
                <a:t>Drogue loss</a:t>
              </a:r>
            </a:p>
          </p:txBody>
        </p:sp>
        <p:sp>
          <p:nvSpPr>
            <p:cNvPr id="7" name="TextBox 6"/>
            <p:cNvSpPr txBox="1"/>
            <p:nvPr/>
          </p:nvSpPr>
          <p:spPr>
            <a:xfrm>
              <a:off x="2487712" y="2799702"/>
              <a:ext cx="512997" cy="2016224"/>
            </a:xfrm>
            <a:prstGeom prst="rect">
              <a:avLst/>
            </a:prstGeom>
            <a:solidFill>
              <a:schemeClr val="bg1"/>
            </a:solidFill>
          </p:spPr>
          <p:txBody>
            <a:bodyPr vert="vert270">
              <a:spAutoFit/>
            </a:bodyPr>
            <a:lstStyle/>
            <a:p>
              <a:pPr>
                <a:defRPr/>
              </a:pPr>
              <a:r>
                <a:rPr lang="en-GB" sz="1800" dirty="0">
                  <a:latin typeface="Arial" pitchFamily="34" charset="0"/>
                  <a:ea typeface="ＭＳ Ｐゴシック"/>
                  <a:cs typeface="Arial" pitchFamily="34" charset="0"/>
                </a:rPr>
                <a:t>Submersion %</a:t>
              </a:r>
            </a:p>
          </p:txBody>
        </p:sp>
      </p:grpSp>
      <p:sp>
        <p:nvSpPr>
          <p:cNvPr id="9221" name="TextBox 9"/>
          <p:cNvSpPr txBox="1">
            <a:spLocks noChangeArrowheads="1"/>
          </p:cNvSpPr>
          <p:nvPr/>
        </p:nvSpPr>
        <p:spPr bwMode="auto">
          <a:xfrm>
            <a:off x="5220653" y="5762150"/>
            <a:ext cx="3368993" cy="30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GB" altLang="en-US" sz="1400">
                <a:latin typeface="Arial" pitchFamily="34" charset="0"/>
                <a:cs typeface="Arial" pitchFamily="34" charset="0"/>
              </a:rPr>
              <a:t>Courtesy M Pazos, AOML</a:t>
            </a:r>
          </a:p>
        </p:txBody>
      </p:sp>
    </p:spTree>
    <p:extLst>
      <p:ext uri="{BB962C8B-B14F-4D97-AF65-F5344CB8AC3E}">
        <p14:creationId xmlns:p14="http://schemas.microsoft.com/office/powerpoint/2010/main" val="3041347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smtClean="0">
                <a:latin typeface="Arial" pitchFamily="34" charset="0"/>
                <a:ea typeface="ＭＳ Ｐゴシック" pitchFamily="34" charset="-128"/>
                <a:cs typeface="Arial" pitchFamily="34" charset="0"/>
              </a:rPr>
              <a:t>Drogue presence detection</a:t>
            </a:r>
          </a:p>
        </p:txBody>
      </p:sp>
      <p:sp>
        <p:nvSpPr>
          <p:cNvPr id="9219" name="Content Placeholder 8"/>
          <p:cNvSpPr>
            <a:spLocks noGrp="1"/>
          </p:cNvSpPr>
          <p:nvPr>
            <p:ph idx="1"/>
          </p:nvPr>
        </p:nvSpPr>
        <p:spPr>
          <a:xfrm>
            <a:off x="228600" y="1031558"/>
            <a:ext cx="3954780" cy="6055042"/>
          </a:xfrm>
        </p:spPr>
        <p:txBody>
          <a:bodyPr/>
          <a:lstStyle/>
          <a:p>
            <a:r>
              <a:rPr lang="en-GB" altLang="en-US" sz="2400" b="1" dirty="0" smtClean="0">
                <a:latin typeface="Arial" pitchFamily="34" charset="0"/>
                <a:ea typeface="ＭＳ Ｐゴシック" pitchFamily="34" charset="-128"/>
                <a:cs typeface="Arial" pitchFamily="34" charset="0"/>
              </a:rPr>
              <a:t>Drogue adds large inertial mass</a:t>
            </a:r>
          </a:p>
          <a:p>
            <a:r>
              <a:rPr lang="en-GB" altLang="en-US" sz="2400" b="1" dirty="0" smtClean="0">
                <a:latin typeface="Arial" pitchFamily="34" charset="0"/>
                <a:ea typeface="ＭＳ Ｐゴシック" pitchFamily="34" charset="-128"/>
                <a:cs typeface="Arial" pitchFamily="34" charset="0"/>
              </a:rPr>
              <a:t>Small residual buoyancy</a:t>
            </a:r>
          </a:p>
          <a:p>
            <a:r>
              <a:rPr lang="en-GB" altLang="en-US" sz="2400" b="1" dirty="0" smtClean="0">
                <a:latin typeface="Arial" pitchFamily="34" charset="0"/>
                <a:ea typeface="ＭＳ Ｐゴシック" pitchFamily="34" charset="-128"/>
                <a:cs typeface="Arial" pitchFamily="34" charset="0"/>
              </a:rPr>
              <a:t>Buoy submerged for much of the time in rough seas</a:t>
            </a:r>
          </a:p>
          <a:p>
            <a:r>
              <a:rPr lang="en-GB" altLang="en-US" sz="2400" b="1" dirty="0" smtClean="0">
                <a:latin typeface="Arial" pitchFamily="34" charset="0"/>
                <a:ea typeface="ＭＳ Ｐゴシック" pitchFamily="34" charset="-128"/>
                <a:cs typeface="Arial" pitchFamily="34" charset="0"/>
              </a:rPr>
              <a:t>Depth of submersion may be &gt;&gt; 1m</a:t>
            </a:r>
          </a:p>
          <a:p>
            <a:r>
              <a:rPr lang="en-GB" altLang="en-US" sz="2400" b="1" dirty="0" smtClean="0">
                <a:latin typeface="Arial" pitchFamily="34" charset="0"/>
                <a:ea typeface="ＭＳ Ｐゴシック" pitchFamily="34" charset="-128"/>
                <a:cs typeface="Arial" pitchFamily="34" charset="0"/>
              </a:rPr>
              <a:t>Submersion sensor used to detect presence/absence of drogue</a:t>
            </a:r>
          </a:p>
        </p:txBody>
      </p:sp>
      <p:sp>
        <p:nvSpPr>
          <p:cNvPr id="9221" name="TextBox 9"/>
          <p:cNvSpPr txBox="1">
            <a:spLocks noChangeArrowheads="1"/>
          </p:cNvSpPr>
          <p:nvPr/>
        </p:nvSpPr>
        <p:spPr bwMode="auto">
          <a:xfrm>
            <a:off x="5220653" y="5762150"/>
            <a:ext cx="3368993" cy="30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GB" altLang="en-US" sz="1400">
                <a:latin typeface="Arial" pitchFamily="34" charset="0"/>
                <a:cs typeface="Arial" pitchFamily="34" charset="0"/>
              </a:rPr>
              <a:t>Courtesy M Pazos, AOML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4"/>
            <a:ext cx="9144000" cy="6851632"/>
          </a:xfrm>
          <a:prstGeom prst="rect">
            <a:avLst/>
          </a:prstGeom>
        </p:spPr>
      </p:pic>
    </p:spTree>
    <p:extLst>
      <p:ext uri="{BB962C8B-B14F-4D97-AF65-F5344CB8AC3E}">
        <p14:creationId xmlns:p14="http://schemas.microsoft.com/office/powerpoint/2010/main" val="2086308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descr="svp4"/>
          <p:cNvPicPr>
            <a:picLocks noChangeAspect="1" noChangeArrowheads="1"/>
          </p:cNvPicPr>
          <p:nvPr/>
        </p:nvPicPr>
        <p:blipFill>
          <a:blip r:embed="rId2">
            <a:extLst>
              <a:ext uri="{28A0092B-C50C-407E-A947-70E740481C1C}">
                <a14:useLocalDpi xmlns:a14="http://schemas.microsoft.com/office/drawing/2010/main" val="0"/>
              </a:ext>
            </a:extLst>
          </a:blip>
          <a:srcRect l="11119" t="29655" r="18994" b="13152"/>
          <a:stretch>
            <a:fillRect/>
          </a:stretch>
        </p:blipFill>
        <p:spPr bwMode="auto">
          <a:xfrm>
            <a:off x="0" y="0"/>
            <a:ext cx="9163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itle 1"/>
          <p:cNvSpPr>
            <a:spLocks noGrp="1"/>
          </p:cNvSpPr>
          <p:nvPr>
            <p:ph type="title"/>
          </p:nvPr>
        </p:nvSpPr>
        <p:spPr>
          <a:xfrm>
            <a:off x="-1908175" y="404813"/>
            <a:ext cx="7772400" cy="1143000"/>
          </a:xfrm>
        </p:spPr>
        <p:txBody>
          <a:bodyPr/>
          <a:lstStyle/>
          <a:p>
            <a:r>
              <a:rPr lang="en-US" altLang="en-US" b="1" smtClean="0">
                <a:solidFill>
                  <a:srgbClr val="C00000"/>
                </a:solidFill>
              </a:rPr>
              <a:t>Problem is</a:t>
            </a:r>
          </a:p>
        </p:txBody>
      </p:sp>
      <p:sp>
        <p:nvSpPr>
          <p:cNvPr id="62468" name="Content Placeholder 2"/>
          <p:cNvSpPr>
            <a:spLocks noGrp="1"/>
          </p:cNvSpPr>
          <p:nvPr>
            <p:ph idx="1"/>
          </p:nvPr>
        </p:nvSpPr>
        <p:spPr>
          <a:xfrm>
            <a:off x="684213" y="3933825"/>
            <a:ext cx="7772400" cy="4114800"/>
          </a:xfrm>
        </p:spPr>
        <p:txBody>
          <a:bodyPr/>
          <a:lstStyle/>
          <a:p>
            <a:pPr>
              <a:buClr>
                <a:srgbClr val="C00000"/>
              </a:buClr>
              <a:buSzPct val="100000"/>
              <a:buFont typeface="Helvetica" charset="0"/>
              <a:buChar char="X"/>
            </a:pPr>
            <a:r>
              <a:rPr lang="en-US" altLang="en-US" smtClean="0">
                <a:solidFill>
                  <a:srgbClr val="C00000"/>
                </a:solidFill>
              </a:rPr>
              <a:t> </a:t>
            </a:r>
            <a:r>
              <a:rPr lang="en-US" altLang="en-US" b="1" smtClean="0">
                <a:solidFill>
                  <a:srgbClr val="C00000"/>
                </a:solidFill>
              </a:rPr>
              <a:t>Surface measurements only!</a:t>
            </a:r>
          </a:p>
          <a:p>
            <a:pPr>
              <a:buClr>
                <a:srgbClr val="C00000"/>
              </a:buClr>
              <a:buSzPct val="100000"/>
              <a:buFont typeface="Helvetica" charset="0"/>
              <a:buChar char="X"/>
            </a:pPr>
            <a:r>
              <a:rPr lang="en-US" altLang="en-US" b="1" smtClean="0">
                <a:solidFill>
                  <a:srgbClr val="C00000"/>
                </a:solidFill>
              </a:rPr>
              <a:t> Non retrievable</a:t>
            </a:r>
          </a:p>
          <a:p>
            <a:pPr>
              <a:buClr>
                <a:srgbClr val="C00000"/>
              </a:buClr>
              <a:buSzPct val="100000"/>
              <a:buFont typeface="Wingdings" pitchFamily="2" charset="2"/>
              <a:buChar char="ü"/>
            </a:pPr>
            <a:r>
              <a:rPr lang="en-US" altLang="en-US" b="1" smtClean="0">
                <a:solidFill>
                  <a:srgbClr val="C00000"/>
                </a:solidFill>
              </a:rPr>
              <a:t>But very easy to deploy!</a:t>
            </a:r>
          </a:p>
        </p:txBody>
      </p:sp>
    </p:spTree>
    <p:extLst>
      <p:ext uri="{BB962C8B-B14F-4D97-AF65-F5344CB8AC3E}">
        <p14:creationId xmlns:p14="http://schemas.microsoft.com/office/powerpoint/2010/main" val="4137701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608" y="0"/>
            <a:ext cx="10555763" cy="6858000"/>
          </a:xfrm>
          <a:prstGeom prst="rect">
            <a:avLst/>
          </a:prstGeom>
        </p:spPr>
      </p:pic>
      <p:sp>
        <p:nvSpPr>
          <p:cNvPr id="9" name="Title 1"/>
          <p:cNvSpPr>
            <a:spLocks noGrp="1"/>
          </p:cNvSpPr>
          <p:nvPr>
            <p:ph type="ctrTitle"/>
          </p:nvPr>
        </p:nvSpPr>
        <p:spPr>
          <a:xfrm>
            <a:off x="0" y="1628800"/>
            <a:ext cx="9180512" cy="2016224"/>
          </a:xfrm>
        </p:spPr>
        <p:txBody>
          <a:bodyPr>
            <a:normAutofit/>
          </a:bodyPr>
          <a:lstStyle/>
          <a:p>
            <a:r>
              <a:rPr lang="en-US" b="1" u="sng" dirty="0" smtClean="0"/>
              <a:t>1. ARGO FLOATS</a:t>
            </a:r>
            <a:endParaRPr lang="en-US" b="1" u="sng" dirty="0"/>
          </a:p>
        </p:txBody>
      </p:sp>
    </p:spTree>
    <p:extLst>
      <p:ext uri="{BB962C8B-B14F-4D97-AF65-F5344CB8AC3E}">
        <p14:creationId xmlns:p14="http://schemas.microsoft.com/office/powerpoint/2010/main" val="3502384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Introduction</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3.</a:t>
            </a:r>
            <a:endParaRPr lang="en-ZA" sz="1100" dirty="0"/>
          </a:p>
        </p:txBody>
      </p:sp>
      <p:sp>
        <p:nvSpPr>
          <p:cNvPr id="15" name="Rectangle 14"/>
          <p:cNvSpPr/>
          <p:nvPr/>
        </p:nvSpPr>
        <p:spPr>
          <a:xfrm>
            <a:off x="539552" y="908720"/>
            <a:ext cx="8301608" cy="2585323"/>
          </a:xfrm>
          <a:prstGeom prst="rect">
            <a:avLst/>
          </a:prstGeom>
        </p:spPr>
        <p:txBody>
          <a:bodyPr wrap="square">
            <a:spAutoFit/>
          </a:bodyPr>
          <a:lstStyle/>
          <a:p>
            <a:pPr algn="just"/>
            <a:r>
              <a:rPr lang="en-ZA" b="1" dirty="0" smtClean="0"/>
              <a:t>Autonomous </a:t>
            </a:r>
            <a:r>
              <a:rPr lang="en-ZA" b="1" dirty="0"/>
              <a:t>Underwater Vehicles </a:t>
            </a:r>
            <a:r>
              <a:rPr lang="en-ZA" dirty="0"/>
              <a:t>(AUVs) are programmable, robotic vehicles that, depending on their design, can drift, drive, or glide through the ocean without real-time control by human operators. </a:t>
            </a:r>
            <a:endParaRPr lang="en-ZA" dirty="0" smtClean="0"/>
          </a:p>
          <a:p>
            <a:pPr algn="just"/>
            <a:endParaRPr lang="en-ZA" dirty="0"/>
          </a:p>
          <a:p>
            <a:pPr algn="just"/>
            <a:r>
              <a:rPr lang="en-ZA" dirty="0" smtClean="0"/>
              <a:t>Some </a:t>
            </a:r>
            <a:r>
              <a:rPr lang="en-ZA" dirty="0"/>
              <a:t>AUVs communicate with operators periodically or continuously through satellite signals or underwater acoustic beacons to permit some level of control. </a:t>
            </a:r>
            <a:endParaRPr lang="en-ZA" dirty="0" smtClean="0"/>
          </a:p>
          <a:p>
            <a:pPr algn="just"/>
            <a:endParaRPr lang="en-ZA" dirty="0"/>
          </a:p>
          <a:p>
            <a:pPr algn="just"/>
            <a:r>
              <a:rPr lang="en-ZA" dirty="0" smtClean="0"/>
              <a:t>Some </a:t>
            </a:r>
            <a:r>
              <a:rPr lang="en-ZA" dirty="0"/>
              <a:t>AUVs can also make decisions on their own, changing their mission profile based on environmental data they receive through sensors while under way.</a:t>
            </a:r>
          </a:p>
        </p:txBody>
      </p:sp>
      <p:cxnSp>
        <p:nvCxnSpPr>
          <p:cNvPr id="18" name="Straight Arrow Connector 17"/>
          <p:cNvCxnSpPr/>
          <p:nvPr/>
        </p:nvCxnSpPr>
        <p:spPr>
          <a:xfrm>
            <a:off x="0" y="3933056"/>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02742" y="4221088"/>
            <a:ext cx="4150804" cy="1754326"/>
          </a:xfrm>
          <a:prstGeom prst="rect">
            <a:avLst/>
          </a:prstGeom>
          <a:noFill/>
        </p:spPr>
        <p:txBody>
          <a:bodyPr wrap="square" rtlCol="0">
            <a:spAutoFit/>
          </a:bodyPr>
          <a:lstStyle/>
          <a:p>
            <a:pPr marL="285750" indent="-285750">
              <a:buFontTx/>
              <a:buChar char="-"/>
            </a:pPr>
            <a:r>
              <a:rPr lang="en-ZA" dirty="0" smtClean="0"/>
              <a:t>Tether less</a:t>
            </a:r>
          </a:p>
          <a:p>
            <a:pPr marL="285750" indent="-285750">
              <a:buFontTx/>
              <a:buChar char="-"/>
            </a:pPr>
            <a:r>
              <a:rPr lang="en-ZA" dirty="0" smtClean="0"/>
              <a:t>Carries own power</a:t>
            </a:r>
          </a:p>
          <a:p>
            <a:pPr marL="285750" indent="-285750">
              <a:buFontTx/>
              <a:buChar char="-"/>
            </a:pPr>
            <a:r>
              <a:rPr lang="en-ZA" dirty="0" smtClean="0"/>
              <a:t>No pilot</a:t>
            </a:r>
          </a:p>
          <a:p>
            <a:pPr marL="285750" indent="-285750">
              <a:buFontTx/>
              <a:buChar char="-"/>
            </a:pPr>
            <a:r>
              <a:rPr lang="en-ZA" dirty="0" smtClean="0"/>
              <a:t>Pre-programmed</a:t>
            </a:r>
          </a:p>
          <a:p>
            <a:pPr marL="285750" indent="-285750">
              <a:buFontTx/>
              <a:buChar char="-"/>
            </a:pPr>
            <a:r>
              <a:rPr lang="en-ZA" dirty="0" smtClean="0"/>
              <a:t>Easy Launch and Recovery</a:t>
            </a:r>
          </a:p>
          <a:p>
            <a:endParaRPr lang="en-ZA" dirty="0"/>
          </a:p>
        </p:txBody>
      </p:sp>
      <p:sp>
        <p:nvSpPr>
          <p:cNvPr id="14" name="Rectangle 13"/>
          <p:cNvSpPr/>
          <p:nvPr/>
        </p:nvSpPr>
        <p:spPr>
          <a:xfrm>
            <a:off x="539552" y="3748390"/>
            <a:ext cx="1357423" cy="369332"/>
          </a:xfrm>
          <a:prstGeom prst="rect">
            <a:avLst/>
          </a:prstGeom>
        </p:spPr>
        <p:txBody>
          <a:bodyPr wrap="none">
            <a:spAutoFit/>
          </a:bodyPr>
          <a:lstStyle/>
          <a:p>
            <a:r>
              <a:rPr lang="en-ZA" b="1" dirty="0"/>
              <a:t>Advantages:</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356" y="3755457"/>
            <a:ext cx="3690445" cy="2454146"/>
          </a:xfrm>
          <a:prstGeom prst="rect">
            <a:avLst/>
          </a:prstGeom>
        </p:spPr>
      </p:pic>
      <p:sp>
        <p:nvSpPr>
          <p:cNvPr id="21" name="TextBox 20"/>
          <p:cNvSpPr txBox="1"/>
          <p:nvPr/>
        </p:nvSpPr>
        <p:spPr>
          <a:xfrm>
            <a:off x="6867819" y="6209603"/>
            <a:ext cx="1512168" cy="276999"/>
          </a:xfrm>
          <a:prstGeom prst="rect">
            <a:avLst/>
          </a:prstGeom>
          <a:noFill/>
        </p:spPr>
        <p:txBody>
          <a:bodyPr wrap="square" rtlCol="0">
            <a:spAutoFit/>
          </a:bodyPr>
          <a:lstStyle/>
          <a:p>
            <a:r>
              <a:rPr lang="en-ZA" sz="1200" i="1" dirty="0" err="1" smtClean="0"/>
              <a:t>SeaExplorer</a:t>
            </a:r>
            <a:r>
              <a:rPr lang="en-ZA" sz="1200" i="1" dirty="0" smtClean="0"/>
              <a:t> Glider</a:t>
            </a:r>
            <a:endParaRPr lang="en-ZA" sz="1200" i="1" dirty="0"/>
          </a:p>
        </p:txBody>
      </p:sp>
    </p:spTree>
    <p:extLst>
      <p:ext uri="{BB962C8B-B14F-4D97-AF65-F5344CB8AC3E}">
        <p14:creationId xmlns:p14="http://schemas.microsoft.com/office/powerpoint/2010/main" val="3396814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a:t>4</a:t>
            </a:r>
            <a:r>
              <a:rPr lang="en-ZA" sz="1100" dirty="0" smtClean="0"/>
              <a:t>.</a:t>
            </a:r>
            <a:endParaRPr lang="en-ZA" sz="11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8" y="2959735"/>
            <a:ext cx="2358512" cy="3578818"/>
          </a:xfrm>
          <a:prstGeom prst="rect">
            <a:avLst/>
          </a:prstGeom>
        </p:spPr>
      </p:pic>
      <p:sp>
        <p:nvSpPr>
          <p:cNvPr id="12" name="TextBox 11"/>
          <p:cNvSpPr txBox="1"/>
          <p:nvPr/>
        </p:nvSpPr>
        <p:spPr>
          <a:xfrm>
            <a:off x="508741" y="908720"/>
            <a:ext cx="4032448" cy="1200329"/>
          </a:xfrm>
          <a:prstGeom prst="rect">
            <a:avLst/>
          </a:prstGeom>
          <a:noFill/>
        </p:spPr>
        <p:txBody>
          <a:bodyPr wrap="square" rtlCol="0">
            <a:spAutoFit/>
          </a:bodyPr>
          <a:lstStyle/>
          <a:p>
            <a:r>
              <a:rPr lang="en-ZA" b="1" dirty="0">
                <a:solidFill>
                  <a:schemeClr val="accent1"/>
                </a:solidFill>
              </a:rPr>
              <a:t>1</a:t>
            </a:r>
            <a:r>
              <a:rPr lang="en-ZA" b="1" dirty="0" smtClean="0">
                <a:solidFill>
                  <a:schemeClr val="accent1"/>
                </a:solidFill>
              </a:rPr>
              <a:t>. What is Argo ? </a:t>
            </a:r>
          </a:p>
          <a:p>
            <a:endParaRPr lang="en-US" dirty="0" smtClean="0"/>
          </a:p>
          <a:p>
            <a:pPr marL="342900" indent="-342900">
              <a:buAutoNum type="arabicPeriod"/>
            </a:pPr>
            <a:endParaRPr lang="en-ZA" b="1" dirty="0" smtClean="0">
              <a:solidFill>
                <a:schemeClr val="accent1"/>
              </a:solidFill>
            </a:endParaRPr>
          </a:p>
          <a:p>
            <a:endParaRPr lang="en-ZA" dirty="0"/>
          </a:p>
        </p:txBody>
      </p:sp>
      <p:sp>
        <p:nvSpPr>
          <p:cNvPr id="5" name="TextBox 4"/>
          <p:cNvSpPr txBox="1"/>
          <p:nvPr/>
        </p:nvSpPr>
        <p:spPr>
          <a:xfrm>
            <a:off x="3131840" y="5387496"/>
            <a:ext cx="6886377" cy="1077218"/>
          </a:xfrm>
          <a:prstGeom prst="rect">
            <a:avLst/>
          </a:prstGeom>
          <a:noFill/>
        </p:spPr>
        <p:txBody>
          <a:bodyPr wrap="square" rtlCol="0">
            <a:spAutoFit/>
          </a:bodyPr>
          <a:lstStyle/>
          <a:p>
            <a:r>
              <a:rPr lang="en-ZA" sz="1600" u="sng" dirty="0" smtClean="0"/>
              <a:t>Argo types:</a:t>
            </a:r>
            <a:r>
              <a:rPr lang="en-ZA" sz="1600" dirty="0" smtClean="0"/>
              <a:t> </a:t>
            </a:r>
          </a:p>
          <a:p>
            <a:r>
              <a:rPr lang="en-ZA" sz="1600" dirty="0" smtClean="0"/>
              <a:t>APEX – Webb: Commercially manufactured. Largest part of Argo array.</a:t>
            </a:r>
          </a:p>
          <a:p>
            <a:r>
              <a:rPr lang="en-ZA" sz="1600" dirty="0" smtClean="0"/>
              <a:t>PROVOR – </a:t>
            </a:r>
            <a:r>
              <a:rPr lang="en-ZA" sz="1600" dirty="0" err="1" smtClean="0"/>
              <a:t>Metocean</a:t>
            </a:r>
            <a:r>
              <a:rPr lang="en-ZA" sz="1600" dirty="0" smtClean="0"/>
              <a:t>: Commercially manufactured.</a:t>
            </a:r>
          </a:p>
          <a:p>
            <a:r>
              <a:rPr lang="en-ZA" sz="1600" dirty="0" smtClean="0"/>
              <a:t>SOLO – SIO and WHOI: built at institutes.</a:t>
            </a:r>
          </a:p>
        </p:txBody>
      </p:sp>
      <p:sp>
        <p:nvSpPr>
          <p:cNvPr id="6" name="Rectangle 5"/>
          <p:cNvSpPr/>
          <p:nvPr/>
        </p:nvSpPr>
        <p:spPr>
          <a:xfrm>
            <a:off x="504069" y="1268760"/>
            <a:ext cx="7816518" cy="1477328"/>
          </a:xfrm>
          <a:prstGeom prst="rect">
            <a:avLst/>
          </a:prstGeom>
        </p:spPr>
        <p:txBody>
          <a:bodyPr wrap="square">
            <a:spAutoFit/>
          </a:bodyPr>
          <a:lstStyle/>
          <a:p>
            <a:pPr algn="just"/>
            <a:r>
              <a:rPr lang="en-ZA" dirty="0" smtClean="0"/>
              <a:t>Argo is a global array of more than 3,000 </a:t>
            </a:r>
            <a:r>
              <a:rPr lang="en-ZA" b="1" dirty="0" smtClean="0"/>
              <a:t>free-drifting profiling floats</a:t>
            </a:r>
            <a:r>
              <a:rPr lang="en-ZA" dirty="0" smtClean="0"/>
              <a:t> that measures the temperature and salinity of the upper 2000 m of the ocean. This allows, for the first time, </a:t>
            </a:r>
            <a:r>
              <a:rPr lang="en-ZA" b="1" dirty="0" smtClean="0"/>
              <a:t>continuous monitoring </a:t>
            </a:r>
            <a:r>
              <a:rPr lang="en-ZA" dirty="0" smtClean="0"/>
              <a:t>of the temperature, salinity, and velocity of the upper ocean, with all data being relayed and made publicly available within hours after collection.</a:t>
            </a:r>
            <a:endParaRPr lang="en-ZA"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2959735"/>
            <a:ext cx="5123904" cy="236788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591" t="3125" r="5626" b="13509"/>
          <a:stretch/>
        </p:blipFill>
        <p:spPr>
          <a:xfrm>
            <a:off x="2383312" y="773627"/>
            <a:ext cx="498988" cy="526368"/>
          </a:xfrm>
          <a:prstGeom prst="rect">
            <a:avLst/>
          </a:prstGeom>
        </p:spPr>
      </p:pic>
    </p:spTree>
    <p:extLst>
      <p:ext uri="{BB962C8B-B14F-4D97-AF65-F5344CB8AC3E}">
        <p14:creationId xmlns:p14="http://schemas.microsoft.com/office/powerpoint/2010/main" val="2293918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5.</a:t>
            </a:r>
            <a:endParaRPr lang="en-ZA" sz="11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4824"/>
            <a:ext cx="5230162" cy="3926645"/>
          </a:xfrm>
          <a:prstGeom prst="rect">
            <a:avLst/>
          </a:prstGeom>
        </p:spPr>
      </p:pic>
      <p:sp>
        <p:nvSpPr>
          <p:cNvPr id="12" name="TextBox 11"/>
          <p:cNvSpPr txBox="1"/>
          <p:nvPr/>
        </p:nvSpPr>
        <p:spPr>
          <a:xfrm>
            <a:off x="508741" y="908720"/>
            <a:ext cx="4032448" cy="1200329"/>
          </a:xfrm>
          <a:prstGeom prst="rect">
            <a:avLst/>
          </a:prstGeom>
          <a:noFill/>
        </p:spPr>
        <p:txBody>
          <a:bodyPr wrap="square" rtlCol="0">
            <a:spAutoFit/>
          </a:bodyPr>
          <a:lstStyle/>
          <a:p>
            <a:r>
              <a:rPr lang="en-ZA" b="1" dirty="0" smtClean="0">
                <a:solidFill>
                  <a:schemeClr val="accent1"/>
                </a:solidFill>
              </a:rPr>
              <a:t>2. How does it work ?</a:t>
            </a:r>
          </a:p>
          <a:p>
            <a:endParaRPr lang="en-US" dirty="0" smtClean="0"/>
          </a:p>
          <a:p>
            <a:pPr marL="342900" indent="-342900">
              <a:buAutoNum type="arabicPeriod"/>
            </a:pPr>
            <a:endParaRPr lang="en-ZA" b="1" dirty="0" smtClean="0">
              <a:solidFill>
                <a:schemeClr val="accent1"/>
              </a:solidFill>
            </a:endParaRPr>
          </a:p>
          <a:p>
            <a:endParaRPr lang="en-ZA" dirty="0"/>
          </a:p>
        </p:txBody>
      </p:sp>
      <p:sp>
        <p:nvSpPr>
          <p:cNvPr id="8" name="TextBox 7"/>
          <p:cNvSpPr txBox="1"/>
          <p:nvPr/>
        </p:nvSpPr>
        <p:spPr>
          <a:xfrm>
            <a:off x="5436095" y="1844824"/>
            <a:ext cx="3659077" cy="4585871"/>
          </a:xfrm>
          <a:prstGeom prst="rect">
            <a:avLst/>
          </a:prstGeom>
          <a:noFill/>
        </p:spPr>
        <p:txBody>
          <a:bodyPr wrap="square" rtlCol="0">
            <a:spAutoFit/>
          </a:bodyPr>
          <a:lstStyle/>
          <a:p>
            <a:r>
              <a:rPr lang="en-ZA" sz="1600" b="1" u="sng" dirty="0" smtClean="0"/>
              <a:t>TRANSMISSION SYSTEMS</a:t>
            </a:r>
          </a:p>
          <a:p>
            <a:endParaRPr lang="en-ZA" sz="1600" b="1" u="sng" dirty="0" smtClean="0"/>
          </a:p>
          <a:p>
            <a:r>
              <a:rPr lang="en-ZA" sz="1600" u="sng" dirty="0" smtClean="0">
                <a:solidFill>
                  <a:schemeClr val="accent1"/>
                </a:solidFill>
              </a:rPr>
              <a:t>Service Argos (CLS)</a:t>
            </a:r>
          </a:p>
          <a:p>
            <a:pPr marL="285750" indent="-285750">
              <a:buFontTx/>
              <a:buChar char="-"/>
            </a:pPr>
            <a:r>
              <a:rPr lang="en-ZA" sz="1600" dirty="0" smtClean="0"/>
              <a:t>Highly compressed raw data</a:t>
            </a:r>
          </a:p>
          <a:p>
            <a:pPr marL="285750" indent="-285750">
              <a:buFontTx/>
              <a:buChar char="-"/>
            </a:pPr>
            <a:r>
              <a:rPr lang="en-ZA" sz="1600" dirty="0" smtClean="0"/>
              <a:t>Spend 12-14 hours on the surface to transmit data</a:t>
            </a:r>
          </a:p>
          <a:p>
            <a:pPr marL="285750" indent="-285750">
              <a:buFontTx/>
              <a:buChar char="-"/>
            </a:pPr>
            <a:r>
              <a:rPr lang="en-ZA" sz="1600" dirty="0" smtClean="0"/>
              <a:t>Repetitive transmissions of all data </a:t>
            </a:r>
          </a:p>
          <a:p>
            <a:pPr marL="285750" indent="-285750">
              <a:buFontTx/>
              <a:buChar char="-"/>
            </a:pPr>
            <a:r>
              <a:rPr lang="en-ZA" sz="1600" dirty="0" smtClean="0"/>
              <a:t>Argos positioning</a:t>
            </a:r>
          </a:p>
          <a:p>
            <a:pPr marL="285750" indent="-285750">
              <a:buFontTx/>
              <a:buChar char="-"/>
            </a:pPr>
            <a:endParaRPr lang="en-ZA" sz="1600" dirty="0" smtClean="0"/>
          </a:p>
          <a:p>
            <a:r>
              <a:rPr lang="en-ZA" sz="1600" u="sng" dirty="0" err="1" smtClean="0">
                <a:solidFill>
                  <a:schemeClr val="accent1"/>
                </a:solidFill>
              </a:rPr>
              <a:t>Orbcomm</a:t>
            </a:r>
            <a:r>
              <a:rPr lang="en-ZA" sz="1600" u="sng" dirty="0" smtClean="0">
                <a:solidFill>
                  <a:schemeClr val="accent1"/>
                </a:solidFill>
              </a:rPr>
              <a:t> and Iridium (“satellite phone”)</a:t>
            </a:r>
          </a:p>
          <a:p>
            <a:pPr marL="285750" indent="-285750">
              <a:buFontTx/>
              <a:buChar char="-"/>
            </a:pPr>
            <a:r>
              <a:rPr lang="en-ZA" sz="1600" dirty="0" smtClean="0"/>
              <a:t>Not much compression of raw data needed</a:t>
            </a:r>
          </a:p>
          <a:p>
            <a:pPr marL="285750" indent="-285750">
              <a:buFontTx/>
              <a:buChar char="-"/>
            </a:pPr>
            <a:r>
              <a:rPr lang="en-ZA" sz="1600" dirty="0" smtClean="0"/>
              <a:t>Spend typically 1h or less on the surface</a:t>
            </a:r>
          </a:p>
          <a:p>
            <a:pPr marL="285750" indent="-285750">
              <a:buFontTx/>
              <a:buChar char="-"/>
            </a:pPr>
            <a:r>
              <a:rPr lang="en-ZA" sz="1600" dirty="0" smtClean="0"/>
              <a:t>One transmission of all data</a:t>
            </a:r>
          </a:p>
          <a:p>
            <a:pPr marL="285750" indent="-285750">
              <a:buFontTx/>
              <a:buChar char="-"/>
            </a:pPr>
            <a:r>
              <a:rPr lang="en-ZA" sz="1600" dirty="0" smtClean="0"/>
              <a:t>GPS positioning</a:t>
            </a:r>
          </a:p>
          <a:p>
            <a:endParaRPr lang="en-ZA" dirty="0" smtClean="0"/>
          </a:p>
          <a:p>
            <a:pPr marL="285750" indent="-285750">
              <a:buFontTx/>
              <a:buChar char="-"/>
            </a:pPr>
            <a:endParaRPr lang="en-ZA" dirty="0" smtClean="0"/>
          </a:p>
        </p:txBody>
      </p:sp>
    </p:spTree>
    <p:extLst>
      <p:ext uri="{BB962C8B-B14F-4D97-AF65-F5344CB8AC3E}">
        <p14:creationId xmlns:p14="http://schemas.microsoft.com/office/powerpoint/2010/main" val="883760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smtClean="0"/>
              <a:t>6.</a:t>
            </a:r>
            <a:endParaRPr lang="en-ZA" sz="1100" dirty="0"/>
          </a:p>
        </p:txBody>
      </p:sp>
      <p:sp>
        <p:nvSpPr>
          <p:cNvPr id="12" name="TextBox 11"/>
          <p:cNvSpPr txBox="1"/>
          <p:nvPr/>
        </p:nvSpPr>
        <p:spPr>
          <a:xfrm>
            <a:off x="508741" y="908720"/>
            <a:ext cx="4032448" cy="1200329"/>
          </a:xfrm>
          <a:prstGeom prst="rect">
            <a:avLst/>
          </a:prstGeom>
          <a:noFill/>
        </p:spPr>
        <p:txBody>
          <a:bodyPr wrap="square" rtlCol="0">
            <a:spAutoFit/>
          </a:bodyPr>
          <a:lstStyle/>
          <a:p>
            <a:r>
              <a:rPr lang="en-ZA" b="1" dirty="0" smtClean="0">
                <a:solidFill>
                  <a:schemeClr val="accent1"/>
                </a:solidFill>
              </a:rPr>
              <a:t>2. How does it work ?</a:t>
            </a:r>
          </a:p>
          <a:p>
            <a:endParaRPr lang="en-US" dirty="0" smtClean="0"/>
          </a:p>
          <a:p>
            <a:pPr marL="342900" indent="-342900">
              <a:buAutoNum type="arabicPeriod"/>
            </a:pPr>
            <a:endParaRPr lang="en-ZA" b="1" dirty="0" smtClean="0">
              <a:solidFill>
                <a:schemeClr val="accent1"/>
              </a:solidFill>
            </a:endParaRPr>
          </a:p>
          <a:p>
            <a:endParaRPr lang="en-ZA"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094" y="1649741"/>
            <a:ext cx="6154241" cy="4657068"/>
          </a:xfrm>
          <a:prstGeom prst="rect">
            <a:avLst/>
          </a:prstGeom>
        </p:spPr>
      </p:pic>
      <p:sp>
        <p:nvSpPr>
          <p:cNvPr id="14" name="Text Box 3"/>
          <p:cNvSpPr txBox="1">
            <a:spLocks noChangeArrowheads="1"/>
          </p:cNvSpPr>
          <p:nvPr/>
        </p:nvSpPr>
        <p:spPr bwMode="auto">
          <a:xfrm>
            <a:off x="1873550" y="2204863"/>
            <a:ext cx="1565275" cy="782233"/>
          </a:xfrm>
          <a:prstGeom prst="rect">
            <a:avLst/>
          </a:prstGeom>
          <a:noFill/>
          <a:ln w="9525">
            <a:noFill/>
            <a:round/>
            <a:headEnd/>
            <a:tailEnd/>
          </a:ln>
          <a:effectLst/>
        </p:spPr>
        <p:txBody>
          <a:bodyPr wrap="none" lIns="90000" tIns="45000" rIns="90000" bIns="45000"/>
          <a:lstStyle/>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6 hours of</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transmissions</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at </a:t>
            </a:r>
            <a:r>
              <a:rPr lang="en-GB" sz="1400" dirty="0" err="1">
                <a:solidFill>
                  <a:srgbClr val="FF0000"/>
                </a:solidFill>
                <a:ea typeface="DejaVu LGC Sans" charset="0"/>
                <a:cs typeface="DejaVu LGC Sans" charset="0"/>
              </a:rPr>
              <a:t>startup</a:t>
            </a:r>
            <a:endParaRPr lang="en-GB" sz="1400" dirty="0">
              <a:solidFill>
                <a:srgbClr val="FF0000"/>
              </a:solidFill>
              <a:ea typeface="DejaVu LGC Sans" charset="0"/>
              <a:cs typeface="DejaVu LGC Sans" charset="0"/>
            </a:endParaRPr>
          </a:p>
        </p:txBody>
      </p:sp>
      <p:sp>
        <p:nvSpPr>
          <p:cNvPr id="15" name="Text Box 4"/>
          <p:cNvSpPr txBox="1">
            <a:spLocks noChangeArrowheads="1"/>
          </p:cNvSpPr>
          <p:nvPr/>
        </p:nvSpPr>
        <p:spPr bwMode="auto">
          <a:xfrm>
            <a:off x="2293938" y="4676631"/>
            <a:ext cx="803275" cy="614362"/>
          </a:xfrm>
          <a:prstGeom prst="rect">
            <a:avLst/>
          </a:prstGeom>
          <a:noFill/>
          <a:ln w="9525">
            <a:noFill/>
            <a:round/>
            <a:headEnd/>
            <a:tailEnd/>
          </a:ln>
          <a:effectLst/>
        </p:spPr>
        <p:txBody>
          <a:bodyPr wrap="none" lIns="90000" tIns="45000" rIns="90000" bIns="45000"/>
          <a:lstStyle/>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Down</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time</a:t>
            </a:r>
          </a:p>
        </p:txBody>
      </p:sp>
      <p:sp>
        <p:nvSpPr>
          <p:cNvPr id="16" name="Line 5"/>
          <p:cNvSpPr>
            <a:spLocks noChangeShapeType="1"/>
          </p:cNvSpPr>
          <p:nvPr/>
        </p:nvSpPr>
        <p:spPr bwMode="auto">
          <a:xfrm flipV="1">
            <a:off x="3079750" y="2959100"/>
            <a:ext cx="1588" cy="2292350"/>
          </a:xfrm>
          <a:prstGeom prst="line">
            <a:avLst/>
          </a:prstGeom>
          <a:noFill/>
          <a:ln w="9360">
            <a:solidFill>
              <a:srgbClr val="FF0000"/>
            </a:solidFill>
            <a:round/>
            <a:headEnd/>
            <a:tailEnd/>
          </a:ln>
          <a:effectLst/>
        </p:spPr>
        <p:txBody>
          <a:bodyPr/>
          <a:lstStyle/>
          <a:p>
            <a:endParaRPr lang="en-US" sz="1400"/>
          </a:p>
        </p:txBody>
      </p:sp>
      <p:sp>
        <p:nvSpPr>
          <p:cNvPr id="17" name="Line 6"/>
          <p:cNvSpPr>
            <a:spLocks noChangeShapeType="1"/>
          </p:cNvSpPr>
          <p:nvPr/>
        </p:nvSpPr>
        <p:spPr bwMode="auto">
          <a:xfrm>
            <a:off x="2293938" y="4572000"/>
            <a:ext cx="785812" cy="1588"/>
          </a:xfrm>
          <a:prstGeom prst="line">
            <a:avLst/>
          </a:prstGeom>
          <a:noFill/>
          <a:ln w="9360">
            <a:solidFill>
              <a:srgbClr val="FF0000"/>
            </a:solidFill>
            <a:round/>
            <a:headEnd type="triangle" w="med" len="med"/>
            <a:tailEnd type="triangle" w="med" len="med"/>
          </a:ln>
          <a:effectLst/>
        </p:spPr>
        <p:txBody>
          <a:bodyPr/>
          <a:lstStyle/>
          <a:p>
            <a:endParaRPr lang="en-US" sz="1400"/>
          </a:p>
        </p:txBody>
      </p:sp>
      <p:sp>
        <p:nvSpPr>
          <p:cNvPr id="18" name="Text Box 7"/>
          <p:cNvSpPr txBox="1">
            <a:spLocks noChangeArrowheads="1"/>
          </p:cNvSpPr>
          <p:nvPr/>
        </p:nvSpPr>
        <p:spPr bwMode="auto">
          <a:xfrm>
            <a:off x="4860031" y="4769866"/>
            <a:ext cx="635000" cy="614363"/>
          </a:xfrm>
          <a:prstGeom prst="rect">
            <a:avLst/>
          </a:prstGeom>
          <a:noFill/>
          <a:ln w="9525">
            <a:noFill/>
            <a:round/>
            <a:headEnd/>
            <a:tailEnd/>
          </a:ln>
          <a:effectLst/>
        </p:spPr>
        <p:txBody>
          <a:bodyPr wrap="none" lIns="90000" tIns="45000" rIns="90000" bIns="45000"/>
          <a:lstStyle/>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Up</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time</a:t>
            </a:r>
          </a:p>
        </p:txBody>
      </p:sp>
      <p:sp>
        <p:nvSpPr>
          <p:cNvPr id="19" name="Line 8"/>
          <p:cNvSpPr>
            <a:spLocks noChangeShapeType="1"/>
          </p:cNvSpPr>
          <p:nvPr/>
        </p:nvSpPr>
        <p:spPr bwMode="auto">
          <a:xfrm>
            <a:off x="4860031" y="4699000"/>
            <a:ext cx="432049" cy="0"/>
          </a:xfrm>
          <a:prstGeom prst="line">
            <a:avLst/>
          </a:prstGeom>
          <a:noFill/>
          <a:ln w="9360">
            <a:solidFill>
              <a:srgbClr val="FF0000"/>
            </a:solidFill>
            <a:round/>
            <a:headEnd type="triangle" w="med" len="med"/>
            <a:tailEnd type="triangle" w="med" len="med"/>
          </a:ln>
          <a:effectLst/>
        </p:spPr>
        <p:txBody>
          <a:bodyPr/>
          <a:lstStyle/>
          <a:p>
            <a:endParaRPr lang="en-US" sz="1400"/>
          </a:p>
        </p:txBody>
      </p:sp>
      <p:sp>
        <p:nvSpPr>
          <p:cNvPr id="20" name="Line 9"/>
          <p:cNvSpPr>
            <a:spLocks noChangeShapeType="1"/>
          </p:cNvSpPr>
          <p:nvPr/>
        </p:nvSpPr>
        <p:spPr bwMode="auto">
          <a:xfrm flipV="1">
            <a:off x="4860032" y="2959100"/>
            <a:ext cx="1587" cy="2292350"/>
          </a:xfrm>
          <a:prstGeom prst="line">
            <a:avLst/>
          </a:prstGeom>
          <a:noFill/>
          <a:ln w="9360">
            <a:solidFill>
              <a:srgbClr val="FF0000"/>
            </a:solidFill>
            <a:round/>
            <a:headEnd/>
            <a:tailEnd/>
          </a:ln>
          <a:effectLst/>
        </p:spPr>
        <p:txBody>
          <a:bodyPr/>
          <a:lstStyle/>
          <a:p>
            <a:endParaRPr lang="en-US" sz="1400"/>
          </a:p>
        </p:txBody>
      </p:sp>
      <p:sp>
        <p:nvSpPr>
          <p:cNvPr id="21" name="Text Box 10"/>
          <p:cNvSpPr txBox="1">
            <a:spLocks noChangeArrowheads="1"/>
          </p:cNvSpPr>
          <p:nvPr/>
        </p:nvSpPr>
        <p:spPr bwMode="auto">
          <a:xfrm>
            <a:off x="3762901" y="4155503"/>
            <a:ext cx="774700" cy="614363"/>
          </a:xfrm>
          <a:prstGeom prst="rect">
            <a:avLst/>
          </a:prstGeom>
          <a:noFill/>
          <a:ln w="9525">
            <a:noFill/>
            <a:round/>
            <a:headEnd/>
            <a:tailEnd/>
          </a:ln>
          <a:effectLst/>
        </p:spPr>
        <p:txBody>
          <a:bodyPr wrap="none" lIns="90000" tIns="45000" rIns="90000" bIns="45000"/>
          <a:lstStyle/>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Cycle</a:t>
            </a:r>
          </a:p>
          <a:p>
            <a:pPr>
              <a:lnSpc>
                <a:spcPct val="8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400" dirty="0">
                <a:solidFill>
                  <a:srgbClr val="FF0000"/>
                </a:solidFill>
                <a:ea typeface="DejaVu LGC Sans" charset="0"/>
                <a:cs typeface="DejaVu LGC Sans" charset="0"/>
              </a:rPr>
              <a:t>time</a:t>
            </a:r>
          </a:p>
        </p:txBody>
      </p:sp>
      <p:sp>
        <p:nvSpPr>
          <p:cNvPr id="22" name="Line 11"/>
          <p:cNvSpPr>
            <a:spLocks noChangeShapeType="1"/>
          </p:cNvSpPr>
          <p:nvPr/>
        </p:nvSpPr>
        <p:spPr bwMode="auto">
          <a:xfrm>
            <a:off x="3079750" y="4149081"/>
            <a:ext cx="1780281" cy="0"/>
          </a:xfrm>
          <a:prstGeom prst="line">
            <a:avLst/>
          </a:prstGeom>
          <a:noFill/>
          <a:ln w="9360">
            <a:solidFill>
              <a:srgbClr val="FF0000"/>
            </a:solidFill>
            <a:round/>
            <a:headEnd type="triangle" w="med" len="med"/>
            <a:tailEnd type="triangle" w="med" len="med"/>
          </a:ln>
          <a:effectLst/>
        </p:spPr>
        <p:txBody>
          <a:bodyPr/>
          <a:lstStyle/>
          <a:p>
            <a:endParaRPr lang="en-US" sz="1400"/>
          </a:p>
        </p:txBody>
      </p:sp>
      <p:sp>
        <p:nvSpPr>
          <p:cNvPr id="23" name="TextBox 22"/>
          <p:cNvSpPr txBox="1"/>
          <p:nvPr/>
        </p:nvSpPr>
        <p:spPr>
          <a:xfrm>
            <a:off x="3707439" y="2558472"/>
            <a:ext cx="2890535" cy="307777"/>
          </a:xfrm>
          <a:prstGeom prst="rect">
            <a:avLst/>
          </a:prstGeom>
          <a:noFill/>
        </p:spPr>
        <p:txBody>
          <a:bodyPr wrap="none" rtlCol="0">
            <a:spAutoFit/>
          </a:bodyPr>
          <a:lstStyle/>
          <a:p>
            <a:r>
              <a:rPr lang="en-US" sz="1400" dirty="0" smtClean="0">
                <a:solidFill>
                  <a:schemeClr val="tx1"/>
                </a:solidFill>
              </a:rPr>
              <a:t>Data is collected at the end of cycle 1</a:t>
            </a:r>
            <a:endParaRPr lang="en-US" sz="1400" dirty="0"/>
          </a:p>
        </p:txBody>
      </p:sp>
    </p:spTree>
    <p:extLst>
      <p:ext uri="{BB962C8B-B14F-4D97-AF65-F5344CB8AC3E}">
        <p14:creationId xmlns:p14="http://schemas.microsoft.com/office/powerpoint/2010/main" val="1641662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20688"/>
          </a:xfrm>
        </p:spPr>
        <p:txBody>
          <a:bodyPr>
            <a:normAutofit/>
          </a:bodyPr>
          <a:lstStyle/>
          <a:p>
            <a:r>
              <a:rPr lang="en-US" sz="2400" b="1" dirty="0" smtClean="0"/>
              <a:t>A/ Argo Floats</a:t>
            </a:r>
            <a:endParaRPr lang="en-US" sz="2400" b="1" dirty="0"/>
          </a:p>
        </p:txBody>
      </p:sp>
      <p:cxnSp>
        <p:nvCxnSpPr>
          <p:cNvPr id="9" name="Straight Connector 8"/>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0" y="112474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733148" y="6467758"/>
            <a:ext cx="360040" cy="360040"/>
          </a:xfrm>
          <a:prstGeom prst="ellipse">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ZA"/>
          </a:p>
        </p:txBody>
      </p:sp>
      <p:sp>
        <p:nvSpPr>
          <p:cNvPr id="26" name="TextBox 25"/>
          <p:cNvSpPr txBox="1"/>
          <p:nvPr/>
        </p:nvSpPr>
        <p:spPr>
          <a:xfrm>
            <a:off x="8754573" y="6516973"/>
            <a:ext cx="468052" cy="261610"/>
          </a:xfrm>
          <a:prstGeom prst="rect">
            <a:avLst/>
          </a:prstGeom>
          <a:noFill/>
        </p:spPr>
        <p:txBody>
          <a:bodyPr wrap="square" rtlCol="0">
            <a:spAutoFit/>
          </a:bodyPr>
          <a:lstStyle/>
          <a:p>
            <a:r>
              <a:rPr lang="en-ZA" sz="1100" dirty="0"/>
              <a:t>7</a:t>
            </a:r>
            <a:r>
              <a:rPr lang="en-ZA" sz="1100" dirty="0" smtClean="0"/>
              <a:t>.</a:t>
            </a:r>
            <a:endParaRPr lang="en-ZA" sz="1100" dirty="0"/>
          </a:p>
        </p:txBody>
      </p:sp>
      <p:sp>
        <p:nvSpPr>
          <p:cNvPr id="12" name="TextBox 11"/>
          <p:cNvSpPr txBox="1"/>
          <p:nvPr/>
        </p:nvSpPr>
        <p:spPr>
          <a:xfrm>
            <a:off x="508741" y="908720"/>
            <a:ext cx="4032448" cy="369332"/>
          </a:xfrm>
          <a:prstGeom prst="rect">
            <a:avLst/>
          </a:prstGeom>
          <a:noFill/>
        </p:spPr>
        <p:txBody>
          <a:bodyPr wrap="square" rtlCol="0">
            <a:spAutoFit/>
          </a:bodyPr>
          <a:lstStyle/>
          <a:p>
            <a:r>
              <a:rPr lang="en-ZA" b="1" dirty="0" smtClean="0">
                <a:solidFill>
                  <a:schemeClr val="accent1"/>
                </a:solidFill>
              </a:rPr>
              <a:t>2. How does it work ?</a:t>
            </a:r>
            <a:endParaRPr lang="en-ZA" dirty="0"/>
          </a:p>
        </p:txBody>
      </p:sp>
      <p:pic>
        <p:nvPicPr>
          <p:cNvPr id="24" name="Content Placeholder 5" descr="download.gif"/>
          <p:cNvPicPr>
            <a:picLocks noGrp="1" noChangeAspect="1"/>
          </p:cNvPicPr>
          <p:nvPr>
            <p:ph idx="1"/>
          </p:nvPr>
        </p:nvPicPr>
        <p:blipFill rotWithShape="1">
          <a:blip r:embed="rId2" cstate="print"/>
          <a:srcRect t="7462" b="5836"/>
          <a:stretch/>
        </p:blipFill>
        <p:spPr>
          <a:xfrm>
            <a:off x="0" y="2781300"/>
            <a:ext cx="7052786" cy="4076700"/>
          </a:xfrm>
        </p:spPr>
      </p:pic>
      <p:pic>
        <p:nvPicPr>
          <p:cNvPr id="27" name="Picture 4" descr="operation_park_profile"/>
          <p:cNvPicPr>
            <a:picLocks noChangeAspect="1" noChangeArrowheads="1"/>
          </p:cNvPicPr>
          <p:nvPr/>
        </p:nvPicPr>
        <p:blipFill>
          <a:blip r:embed="rId3" cstate="print"/>
          <a:srcRect/>
          <a:stretch>
            <a:fillRect/>
          </a:stretch>
        </p:blipFill>
        <p:spPr>
          <a:xfrm>
            <a:off x="5262624" y="653196"/>
            <a:ext cx="3881376" cy="2911706"/>
          </a:xfrm>
          <a:prstGeom prst="rect">
            <a:avLst/>
          </a:prstGeom>
          <a:noFill/>
        </p:spPr>
      </p:pic>
      <p:sp>
        <p:nvSpPr>
          <p:cNvPr id="28" name="Oval 27"/>
          <p:cNvSpPr/>
          <p:nvPr/>
        </p:nvSpPr>
        <p:spPr>
          <a:xfrm>
            <a:off x="5562600" y="2430452"/>
            <a:ext cx="658881" cy="49292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03312" y="3071978"/>
            <a:ext cx="658881" cy="49292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2843808" y="2892050"/>
            <a:ext cx="2590800" cy="1676400"/>
          </a:xfrm>
          <a:prstGeom prst="straightConnector1">
            <a:avLst/>
          </a:prstGeom>
          <a:ln w="19050">
            <a:solidFill>
              <a:schemeClr val="accent6"/>
            </a:solidFill>
            <a:tailEnd type="arrow"/>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p:nvPr/>
        </p:nvCxnSpPr>
        <p:spPr>
          <a:xfrm flipV="1">
            <a:off x="6588224" y="3615950"/>
            <a:ext cx="792088" cy="190500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596336" y="5941210"/>
            <a:ext cx="1709856" cy="523220"/>
          </a:xfrm>
          <a:prstGeom prst="rect">
            <a:avLst/>
          </a:prstGeom>
        </p:spPr>
        <p:txBody>
          <a:bodyPr wrap="square">
            <a:spAutoFit/>
          </a:bodyPr>
          <a:lstStyle/>
          <a:p>
            <a:r>
              <a:rPr lang="en-ZA" sz="1400" i="1" dirty="0" smtClean="0"/>
              <a:t>Number of Argo floats in % </a:t>
            </a:r>
            <a:endParaRPr lang="en-ZA" sz="1400" i="1" dirty="0"/>
          </a:p>
        </p:txBody>
      </p:sp>
      <p:cxnSp>
        <p:nvCxnSpPr>
          <p:cNvPr id="32" name="Straight Arrow Connector 31"/>
          <p:cNvCxnSpPr/>
          <p:nvPr/>
        </p:nvCxnSpPr>
        <p:spPr>
          <a:xfrm flipV="1">
            <a:off x="971600" y="2430452"/>
            <a:ext cx="0"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430312" y="2080593"/>
            <a:ext cx="1542979" cy="307777"/>
          </a:xfrm>
          <a:prstGeom prst="rect">
            <a:avLst/>
          </a:prstGeom>
          <a:noFill/>
        </p:spPr>
        <p:txBody>
          <a:bodyPr wrap="square" rtlCol="0">
            <a:spAutoFit/>
          </a:bodyPr>
          <a:lstStyle/>
          <a:p>
            <a:r>
              <a:rPr lang="en-ZA" sz="1400" i="1" dirty="0" smtClean="0"/>
              <a:t>Pressure (</a:t>
            </a:r>
            <a:r>
              <a:rPr lang="en-ZA" sz="1400" i="1" dirty="0" err="1" smtClean="0"/>
              <a:t>dbar</a:t>
            </a:r>
            <a:r>
              <a:rPr lang="en-ZA" sz="1400" i="1" dirty="0" smtClean="0"/>
              <a:t>)</a:t>
            </a:r>
            <a:endParaRPr lang="en-ZA" sz="1400" i="1" dirty="0"/>
          </a:p>
        </p:txBody>
      </p:sp>
      <p:cxnSp>
        <p:nvCxnSpPr>
          <p:cNvPr id="35" name="Straight Arrow Connector 34"/>
          <p:cNvCxnSpPr/>
          <p:nvPr/>
        </p:nvCxnSpPr>
        <p:spPr>
          <a:xfrm>
            <a:off x="6588224" y="6226224"/>
            <a:ext cx="944528"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4044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1486</Words>
  <Application>Microsoft Office PowerPoint</Application>
  <PresentationFormat>On-screen Show (4:3)</PresentationFormat>
  <Paragraphs>250</Paragraphs>
  <Slides>35</Slides>
  <Notes>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Robots in the oceans </vt:lpstr>
      <vt:lpstr>What does the term LAGRANGIAN mean?</vt:lpstr>
      <vt:lpstr>PowerPoint Presentation</vt:lpstr>
      <vt:lpstr>1. ARGO FLOATS</vt:lpstr>
      <vt:lpstr>Introduction</vt:lpstr>
      <vt:lpstr>A/ Argo Floats</vt:lpstr>
      <vt:lpstr>A/ Argo Floats</vt:lpstr>
      <vt:lpstr>A/ Argo Floats</vt:lpstr>
      <vt:lpstr>A/ Argo Floats</vt:lpstr>
      <vt:lpstr>A/ Argo Floats</vt:lpstr>
      <vt:lpstr>A/ Argo Floats</vt:lpstr>
      <vt:lpstr>B/ The Argo Network</vt:lpstr>
      <vt:lpstr>B/ The Argo Network</vt:lpstr>
      <vt:lpstr>B/ The Argo Network</vt:lpstr>
      <vt:lpstr>2. GLIDERS</vt:lpstr>
      <vt:lpstr>A/ Gliders</vt:lpstr>
      <vt:lpstr>A/ Gliders</vt:lpstr>
      <vt:lpstr>A/ Gliders</vt:lpstr>
      <vt:lpstr>A/ Gliders</vt:lpstr>
      <vt:lpstr>B/ Get Gliders Data</vt:lpstr>
      <vt:lpstr>Summary</vt:lpstr>
      <vt:lpstr>PowerPoint Presentation</vt:lpstr>
      <vt:lpstr>PowerPoint Presentation</vt:lpstr>
      <vt:lpstr>In the ocean what does it look like?</vt:lpstr>
      <vt:lpstr>So how can we measure? - Surface Drifters</vt:lpstr>
      <vt:lpstr>So how can we measure? - Surface Drifters</vt:lpstr>
      <vt:lpstr>PowerPoint Presentation</vt:lpstr>
      <vt:lpstr>Drifters- tracking methods</vt:lpstr>
      <vt:lpstr>PowerPoint Presentation</vt:lpstr>
      <vt:lpstr>Drifters used to monitor hurricanes….</vt:lpstr>
      <vt:lpstr>Drifters used to monitor hurricanes….</vt:lpstr>
      <vt:lpstr>http://www.aoml.noaa.gov/phod/dac/index.php</vt:lpstr>
      <vt:lpstr>Drogue presence detection</vt:lpstr>
      <vt:lpstr>Drogue presence detection</vt:lpstr>
      <vt:lpstr>Problem is</vt:lpstr>
    </vt:vector>
  </TitlesOfParts>
  <Company>University of Cape Town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Windows User</cp:lastModifiedBy>
  <cp:revision>72</cp:revision>
  <dcterms:created xsi:type="dcterms:W3CDTF">2014-01-14T10:27:11Z</dcterms:created>
  <dcterms:modified xsi:type="dcterms:W3CDTF">2017-01-10T05:59:49Z</dcterms:modified>
</cp:coreProperties>
</file>